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327" r:id="rId4"/>
    <p:sldId id="292" r:id="rId5"/>
    <p:sldId id="296" r:id="rId6"/>
    <p:sldId id="294" r:id="rId7"/>
    <p:sldId id="295" r:id="rId8"/>
    <p:sldId id="297" r:id="rId9"/>
    <p:sldId id="298" r:id="rId10"/>
    <p:sldId id="299" r:id="rId11"/>
    <p:sldId id="302" r:id="rId12"/>
    <p:sldId id="303" r:id="rId13"/>
    <p:sldId id="304" r:id="rId14"/>
    <p:sldId id="301" r:id="rId15"/>
    <p:sldId id="305" r:id="rId16"/>
    <p:sldId id="306" r:id="rId17"/>
    <p:sldId id="275" r:id="rId18"/>
    <p:sldId id="307" r:id="rId19"/>
    <p:sldId id="265" r:id="rId20"/>
    <p:sldId id="263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3" r:id="rId36"/>
    <p:sldId id="322" r:id="rId37"/>
    <p:sldId id="324" r:id="rId38"/>
    <p:sldId id="273" r:id="rId39"/>
    <p:sldId id="274" r:id="rId40"/>
    <p:sldId id="276" r:id="rId41"/>
    <p:sldId id="277" r:id="rId42"/>
    <p:sldId id="278" r:id="rId43"/>
    <p:sldId id="279" r:id="rId44"/>
    <p:sldId id="325" r:id="rId45"/>
    <p:sldId id="326" r:id="rId46"/>
    <p:sldId id="280" r:id="rId47"/>
    <p:sldId id="281" r:id="rId48"/>
    <p:sldId id="282" r:id="rId49"/>
    <p:sldId id="32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2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5"/>
    <p:restoredTop sz="86377"/>
  </p:normalViewPr>
  <p:slideViewPr>
    <p:cSldViewPr snapToGrid="0" snapToObjects="1">
      <p:cViewPr varScale="1">
        <p:scale>
          <a:sx n="92" d="100"/>
          <a:sy n="92" d="100"/>
        </p:scale>
        <p:origin x="192" y="368"/>
      </p:cViewPr>
      <p:guideLst/>
    </p:cSldViewPr>
  </p:slideViewPr>
  <p:outlineViewPr>
    <p:cViewPr>
      <p:scale>
        <a:sx n="33" d="100"/>
        <a:sy n="33" d="100"/>
      </p:scale>
      <p:origin x="0" y="-627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3EF11-A2A2-B648-85D6-DB0C48DDB5F0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C2010-B84D-8A4D-9D11-7DDB17DBE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06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C2010-B84D-8A4D-9D11-7DDB17DBE4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0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C2010-B84D-8A4D-9D11-7DDB17DBE4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54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C2010-B84D-8A4D-9D11-7DDB17DBE4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C2010-B84D-8A4D-9D11-7DDB17DBE4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78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C2010-B84D-8A4D-9D11-7DDB17DBE45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01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C2010-B84D-8A4D-9D11-7DDB17DBE45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85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4848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9063" eaLnBrk="1" hangingPunct="1"/>
            <a:r>
              <a:rPr lang="en-US" sz="2400">
                <a:solidFill>
                  <a:srgbClr val="000000"/>
                </a:solidFill>
                <a:latin typeface="Times" pitchFamily="-84" charset="0"/>
                <a:ea typeface="Times" pitchFamily="-84" charset="0"/>
                <a:cs typeface="Times" pitchFamily="-84" charset="0"/>
                <a:sym typeface="Times" pitchFamily="-8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013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18C47-6628-5343-8F66-0FBF5C468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05DBBA-6E2F-BA4B-B5F7-45E4058F2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58D11-706D-444A-8764-4A7A505B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AF5E-DEE2-0544-A47C-41F8053147F2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BEA2D-D8B2-8746-9122-CCDABCD3C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3CCC4-281F-3740-91C1-299E9BE4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4C625-BDFA-3B49-B71B-65724C3C7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6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C1BBB-FC00-2143-B7B6-ED8BB5D4E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92864D-3736-1C4E-A76F-7B31DB3A8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F144C-3E06-AA4A-8264-4D0726E70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AF5E-DEE2-0544-A47C-41F8053147F2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57846-EB7A-6849-800C-70F86A48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1072B-7563-374E-A59B-1E519D36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4C625-BDFA-3B49-B71B-65724C3C7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44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0D45D5-9A63-9D41-B66C-EB2E1237B6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3F7C6-C5C5-654A-8776-14CC3342C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B4770-5F98-664A-835B-48AE14DF9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AF5E-DEE2-0544-A47C-41F8053147F2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DB848-7A4B-6347-A142-09D370662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35FFD-5CF0-B840-B541-DA3393381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4C625-BDFA-3B49-B71B-65724C3C7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5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5C25-BEAC-944F-B09F-7C705F3BE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CD2C6-522E-6346-9E2F-06014E5E3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DC07F-A611-E047-A7B3-575F91993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AF5E-DEE2-0544-A47C-41F8053147F2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06369-FB85-824F-BC74-F950E50D5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53B42-A5A4-C24C-82CD-0AE9C8924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4C625-BDFA-3B49-B71B-65724C3C7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84E7-BA82-CA40-A554-C215E791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5D44F-403D-A841-8B57-27AACFCF2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B9AD5-CC3A-DE42-AFAE-E36836A96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AF5E-DEE2-0544-A47C-41F8053147F2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6C8D8-F2A6-0549-9A49-9D7EFDD3C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41521-A93D-D24E-9559-50B55289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4C625-BDFA-3B49-B71B-65724C3C7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82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A61B5-5B24-3045-BC8D-28831C75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DAB22-2325-3B42-969F-EBB1161AE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231C1-54D3-AE44-9648-124BDE531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1E83C-AB52-CA4D-835D-0D3F79645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AF5E-DEE2-0544-A47C-41F8053147F2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C0977-0E75-6D46-BBE8-F0952B97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9B387-C8B3-BD4A-A7E8-F363F5DD6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4C625-BDFA-3B49-B71B-65724C3C7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3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E94A7-755A-9F4A-9269-9850E9BB8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197DE-F4B2-EA4C-9D19-865A986B6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EC9F-1103-9842-94BD-361C4C404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EABB2-C13C-0049-B188-C7FD2620C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F2201-E73C-1249-8F0D-4D6C18D2DA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803E0-C9DC-8E4A-8BDA-7E338C5E5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AF5E-DEE2-0544-A47C-41F8053147F2}" type="datetimeFigureOut">
              <a:rPr lang="en-US" smtClean="0"/>
              <a:t>8/13/18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1ACB3A-F5A2-9B46-8804-78B201776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B71281-C82A-964B-8612-A79F4D112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4C625-BDFA-3B49-B71B-65724C3C7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59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64FD-C807-4242-8761-3574431B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58B68B-EE97-A545-8B06-5B07A1583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AF5E-DEE2-0544-A47C-41F8053147F2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7F9739-98F5-8045-B909-8C16D6734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920014-8765-F940-9B27-0C7C6F8E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4C625-BDFA-3B49-B71B-65724C3C7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04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D2CD92-9403-0141-9B79-8F91C9248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AF5E-DEE2-0544-A47C-41F8053147F2}" type="datetimeFigureOut">
              <a:rPr lang="en-US" smtClean="0"/>
              <a:t>8/13/18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B68C3-F582-434D-8528-C98FA98CF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C3F21-B1AF-304A-997C-32AC4552B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4C625-BDFA-3B49-B71B-65724C3C7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27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00C81-F577-2441-9DC2-F0B15B9B2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E3A1A-41DD-F74A-84A0-0960C18AB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9A1DC-BD9C-E841-BEE6-9792E6A77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E2BEA-0302-6344-8E93-06EDFBFA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AF5E-DEE2-0544-A47C-41F8053147F2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18564-CDDF-1647-A7AA-1CB4F9490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F22B4-ADFB-E249-8FD2-6F4A3D2A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4C625-BDFA-3B49-B71B-65724C3C7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09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61220-504D-FE4C-9A3B-61290CF8D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A71FA-8A4D-F740-AA3E-84B39C6C53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EE6E8-64E5-704E-99B8-9347CCDF8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F0B4A-1EC8-F64D-811B-63FB77F1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AF5E-DEE2-0544-A47C-41F8053147F2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59ECB-1FEE-EF41-8C20-33A23937C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62C6F-831A-9442-B6F9-A6DF72855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4C625-BDFA-3B49-B71B-65724C3C7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05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EF5C4C-2367-BC41-A6EC-EC6660D07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889F1-E952-4043-9C08-BC6CC663B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CE998-D2F7-8741-B9FE-CDC6D84683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AAF5E-DEE2-0544-A47C-41F8053147F2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9FAFE-1591-2548-AF0A-6DDE9F986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1BC22-6D31-1D4A-9ED3-5BA687CF0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4C625-BDFA-3B49-B71B-65724C3C7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8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09AC6-9C3F-5B4E-90EA-2DA3376B2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5198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/>
              <a:t>Reconnection and dynamo </a:t>
            </a:r>
            <a:br>
              <a:rPr lang="en-US" sz="4800" dirty="0"/>
            </a:br>
            <a:r>
              <a:rPr lang="en-US" sz="4800" dirty="0"/>
              <a:t>in the laboratory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F2F44-7868-4848-9DF0-2F22CD93A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7600" y="5507038"/>
            <a:ext cx="9144000" cy="1655762"/>
          </a:xfrm>
        </p:spPr>
        <p:txBody>
          <a:bodyPr/>
          <a:lstStyle/>
          <a:p>
            <a:r>
              <a:rPr lang="en-US" dirty="0"/>
              <a:t>S. Prager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EA4496-F873-6242-BC83-00BDF21FA582}"/>
              </a:ext>
            </a:extLst>
          </p:cNvPr>
          <p:cNvCxnSpPr/>
          <p:nvPr/>
        </p:nvCxnSpPr>
        <p:spPr>
          <a:xfrm>
            <a:off x="1259268" y="2839279"/>
            <a:ext cx="94087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85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52B0-982A-E34E-B679-A6950AB54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469" y="-53728"/>
            <a:ext cx="10515600" cy="1325563"/>
          </a:xfrm>
        </p:spPr>
        <p:txBody>
          <a:bodyPr/>
          <a:lstStyle/>
          <a:p>
            <a:r>
              <a:rPr lang="en-US" dirty="0"/>
              <a:t>Islands also observed in MHD computation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F7F52-2693-0942-B701-D0DE8AE50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075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Puncture plot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0DA523-4E86-194D-B73C-973D3583C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279" y="1322038"/>
            <a:ext cx="4227270" cy="5358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E44CF4-969E-864C-AD51-31D2EF923CA6}"/>
              </a:ext>
            </a:extLst>
          </p:cNvPr>
          <p:cNvSpPr txBox="1"/>
          <p:nvPr/>
        </p:nvSpPr>
        <p:spPr>
          <a:xfrm>
            <a:off x="7413690" y="3047187"/>
            <a:ext cx="409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see islands at </a:t>
            </a:r>
          </a:p>
          <a:p>
            <a:r>
              <a:rPr lang="en-US" sz="2800" dirty="0"/>
              <a:t>q = 1/1,  3/2 ,  2/1 surfaces</a:t>
            </a:r>
          </a:p>
        </p:txBody>
      </p:sp>
    </p:spTree>
    <p:extLst>
      <p:ext uri="{BB962C8B-B14F-4D97-AF65-F5344CB8AC3E}">
        <p14:creationId xmlns:p14="http://schemas.microsoft.com/office/powerpoint/2010/main" val="207219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433016C-BD12-A541-BD0F-E7BDBB60EC6B}"/>
              </a:ext>
            </a:extLst>
          </p:cNvPr>
          <p:cNvSpPr/>
          <p:nvPr/>
        </p:nvSpPr>
        <p:spPr>
          <a:xfrm>
            <a:off x="556591" y="1006463"/>
            <a:ext cx="3843131" cy="4926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931028-AE65-234A-838B-DD880E0B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72368"/>
            <a:ext cx="10515600" cy="573024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 of reconnection at q = 1 surface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B91C9-C12C-ED4D-96E6-FC8F2ABB1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26" y="1254166"/>
            <a:ext cx="3478399" cy="4383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D98569-9CBC-6C4A-81AB-9792DCA9CED2}"/>
              </a:ext>
            </a:extLst>
          </p:cNvPr>
          <p:cNvSpPr txBox="1"/>
          <p:nvPr/>
        </p:nvSpPr>
        <p:spPr>
          <a:xfrm>
            <a:off x="5041932" y="1646171"/>
            <a:ext cx="703079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 = n = 1 island grows, all the way to the center,</a:t>
            </a:r>
          </a:p>
          <a:p>
            <a:endParaRPr lang="en-US" sz="2400" dirty="0"/>
          </a:p>
          <a:p>
            <a:r>
              <a:rPr lang="en-US" sz="2400" dirty="0"/>
              <a:t>Eventually the island central axis (at the q = 1 surface) becomes that of the tokamak</a:t>
            </a:r>
          </a:p>
          <a:p>
            <a:endParaRPr lang="en-US" sz="2400" dirty="0"/>
          </a:p>
          <a:p>
            <a:r>
              <a:rPr lang="en-US" sz="2400" dirty="0"/>
              <a:t>Expect at sawtooth crash: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	temperature flattens across island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    	central safety factor q </a:t>
            </a:r>
            <a:r>
              <a:rPr lang="en-US" sz="2400" dirty="0">
                <a:sym typeface="Wingdings" pitchFamily="2" charset="2"/>
              </a:rPr>
              <a:t> 1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plasma reheats, the current re-peaks, and the process repeats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B0113B-5771-F64D-BDCD-9207331E4A38}"/>
              </a:ext>
            </a:extLst>
          </p:cNvPr>
          <p:cNvCxnSpPr/>
          <p:nvPr/>
        </p:nvCxnSpPr>
        <p:spPr>
          <a:xfrm>
            <a:off x="1138940" y="760511"/>
            <a:ext cx="94087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0715C9E-C98A-164A-8F66-978C67658B70}"/>
              </a:ext>
            </a:extLst>
          </p:cNvPr>
          <p:cNvSpPr txBox="1"/>
          <p:nvPr/>
        </p:nvSpPr>
        <p:spPr>
          <a:xfrm>
            <a:off x="4585252" y="775631"/>
            <a:ext cx="4935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82FDD"/>
                </a:solidFill>
              </a:rPr>
              <a:t>The </a:t>
            </a:r>
            <a:r>
              <a:rPr lang="en-US" sz="2400" i="1" dirty="0" err="1">
                <a:solidFill>
                  <a:srgbClr val="082FDD"/>
                </a:solidFill>
              </a:rPr>
              <a:t>Kadomtsev</a:t>
            </a:r>
            <a:r>
              <a:rPr lang="en-US" sz="2400" i="1" dirty="0">
                <a:solidFill>
                  <a:srgbClr val="082FDD"/>
                </a:solidFill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122423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BAA67D-C2A3-FC42-9799-2B6B0131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20" y="198872"/>
            <a:ext cx="10515600" cy="57302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Kadomtsev</a:t>
            </a:r>
            <a:r>
              <a:rPr lang="en-US" dirty="0"/>
              <a:t> model of reconnection at q = 1 surface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AB1AE-955B-E84F-B22A-5D93F9876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986" y="930628"/>
            <a:ext cx="3990027" cy="515861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E5779-BE3B-4747-9713-C49976CACD0D}"/>
              </a:ext>
            </a:extLst>
          </p:cNvPr>
          <p:cNvCxnSpPr/>
          <p:nvPr/>
        </p:nvCxnSpPr>
        <p:spPr>
          <a:xfrm flipV="1">
            <a:off x="4322618" y="2481943"/>
            <a:ext cx="0" cy="5225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908BD7-75A8-0044-899E-9D39E9006012}"/>
              </a:ext>
            </a:extLst>
          </p:cNvPr>
          <p:cNvCxnSpPr/>
          <p:nvPr/>
        </p:nvCxnSpPr>
        <p:spPr>
          <a:xfrm flipV="1">
            <a:off x="5963391" y="2481943"/>
            <a:ext cx="0" cy="4136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D5B50F-E008-C64D-AE4A-684DAD1A550C}"/>
              </a:ext>
            </a:extLst>
          </p:cNvPr>
          <p:cNvCxnSpPr/>
          <p:nvPr/>
        </p:nvCxnSpPr>
        <p:spPr>
          <a:xfrm flipH="1">
            <a:off x="4322618" y="2481943"/>
            <a:ext cx="16823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6DF70B-9AEA-F149-8A9F-CEA976ECA030}"/>
              </a:ext>
            </a:extLst>
          </p:cNvPr>
          <p:cNvCxnSpPr/>
          <p:nvPr/>
        </p:nvCxnSpPr>
        <p:spPr>
          <a:xfrm flipH="1">
            <a:off x="4490807" y="4783777"/>
            <a:ext cx="1363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33C63E-883C-A64A-B7B1-B228727BE1C7}"/>
              </a:ext>
            </a:extLst>
          </p:cNvPr>
          <p:cNvCxnSpPr/>
          <p:nvPr/>
        </p:nvCxnSpPr>
        <p:spPr>
          <a:xfrm flipH="1">
            <a:off x="7988007" y="2743200"/>
            <a:ext cx="752232" cy="49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A765EE-B505-9945-AFF5-F3617A37391B}"/>
              </a:ext>
            </a:extLst>
          </p:cNvPr>
          <p:cNvSpPr txBox="1"/>
          <p:nvPr/>
        </p:nvSpPr>
        <p:spPr>
          <a:xfrm>
            <a:off x="9062766" y="2558534"/>
            <a:ext cx="2232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rgbClr val="FF0000"/>
                  </a:solidFill>
                </a:ln>
              </a:rPr>
              <a:t>After reconnection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237A3C-0294-9E44-9F1A-BB881D6B7F17}"/>
              </a:ext>
            </a:extLst>
          </p:cNvPr>
          <p:cNvCxnSpPr/>
          <p:nvPr/>
        </p:nvCxnSpPr>
        <p:spPr>
          <a:xfrm flipH="1">
            <a:off x="7988007" y="2346366"/>
            <a:ext cx="752232" cy="4949"/>
          </a:xfrm>
          <a:prstGeom prst="line">
            <a:avLst/>
          </a:prstGeom>
          <a:ln w="38100">
            <a:solidFill>
              <a:srgbClr val="082F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FD782BA-61C1-7B43-81FC-8C8A5C3FDEBD}"/>
              </a:ext>
            </a:extLst>
          </p:cNvPr>
          <p:cNvSpPr txBox="1"/>
          <p:nvPr/>
        </p:nvSpPr>
        <p:spPr>
          <a:xfrm>
            <a:off x="9062765" y="2141701"/>
            <a:ext cx="2232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rgbClr val="FF0000"/>
                  </a:solidFill>
                </a:ln>
              </a:rPr>
              <a:t>before reconnection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0740EC-D1FE-1E4B-BA76-C75E63F2FA5A}"/>
              </a:ext>
            </a:extLst>
          </p:cNvPr>
          <p:cNvSpPr/>
          <p:nvPr/>
        </p:nvSpPr>
        <p:spPr>
          <a:xfrm>
            <a:off x="4810539" y="930628"/>
            <a:ext cx="742122" cy="500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BF6A5-2B19-9846-8E58-C4B107D0C381}"/>
              </a:ext>
            </a:extLst>
          </p:cNvPr>
          <p:cNvSpPr/>
          <p:nvPr/>
        </p:nvSpPr>
        <p:spPr>
          <a:xfrm>
            <a:off x="4962939" y="1083028"/>
            <a:ext cx="742122" cy="500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B3F4F8-9175-3F40-B6C8-EB3D704A9E46}"/>
              </a:ext>
            </a:extLst>
          </p:cNvPr>
          <p:cNvSpPr/>
          <p:nvPr/>
        </p:nvSpPr>
        <p:spPr>
          <a:xfrm>
            <a:off x="4810539" y="1235428"/>
            <a:ext cx="1046922" cy="500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C11C47-F328-A142-AF43-75DE75EFEE94}"/>
              </a:ext>
            </a:extLst>
          </p:cNvPr>
          <p:cNvSpPr/>
          <p:nvPr/>
        </p:nvSpPr>
        <p:spPr>
          <a:xfrm>
            <a:off x="4490807" y="3782956"/>
            <a:ext cx="1363728" cy="250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3EB2CE-2ED6-9C40-B5B7-353359A305D3}"/>
              </a:ext>
            </a:extLst>
          </p:cNvPr>
          <p:cNvSpPr/>
          <p:nvPr/>
        </p:nvSpPr>
        <p:spPr>
          <a:xfrm>
            <a:off x="6020660" y="4589260"/>
            <a:ext cx="1363728" cy="389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39D40-9070-7447-B5F3-F19C156EC205}"/>
              </a:ext>
            </a:extLst>
          </p:cNvPr>
          <p:cNvSpPr txBox="1"/>
          <p:nvPr/>
        </p:nvSpPr>
        <p:spPr>
          <a:xfrm>
            <a:off x="5219830" y="1280969"/>
            <a:ext cx="1298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</a:t>
            </a:r>
            <a:r>
              <a:rPr lang="en-US" sz="2800" baseline="-25000" dirty="0" err="1"/>
              <a:t>e</a:t>
            </a:r>
            <a:r>
              <a:rPr lang="en-US" sz="2800" dirty="0"/>
              <a:t>(r)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E225F-D31C-3742-99B4-BB16FC98D6EC}"/>
              </a:ext>
            </a:extLst>
          </p:cNvPr>
          <p:cNvSpPr/>
          <p:nvPr/>
        </p:nvSpPr>
        <p:spPr>
          <a:xfrm>
            <a:off x="5239511" y="4033257"/>
            <a:ext cx="465549" cy="286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734F5B-900A-BC40-B1BF-3A6DFD23C296}"/>
              </a:ext>
            </a:extLst>
          </p:cNvPr>
          <p:cNvSpPr txBox="1"/>
          <p:nvPr/>
        </p:nvSpPr>
        <p:spPr>
          <a:xfrm>
            <a:off x="5163788" y="3771647"/>
            <a:ext cx="1298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q</a:t>
            </a:r>
            <a:r>
              <a:rPr lang="en-US" sz="2800" dirty="0"/>
              <a:t>(r)</a:t>
            </a:r>
          </a:p>
        </p:txBody>
      </p:sp>
    </p:spTree>
    <p:extLst>
      <p:ext uri="{BB962C8B-B14F-4D97-AF65-F5344CB8AC3E}">
        <p14:creationId xmlns:p14="http://schemas.microsoft.com/office/powerpoint/2010/main" val="2221050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343F5-C811-2E45-A99B-D33507A05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39" y="29230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The temperature reduction (energy transport) is observed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71DAF-B6D3-164C-9C95-88A7C810B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153" y="1791525"/>
            <a:ext cx="6440244" cy="38611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99828C-3C66-6240-A445-B503FD0A69FD}"/>
              </a:ext>
            </a:extLst>
          </p:cNvPr>
          <p:cNvSpPr/>
          <p:nvPr/>
        </p:nvSpPr>
        <p:spPr>
          <a:xfrm>
            <a:off x="3301340" y="3467595"/>
            <a:ext cx="4916385" cy="1520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52619A-2B0D-094B-A271-0CD3C4C72AF6}"/>
              </a:ext>
            </a:extLst>
          </p:cNvPr>
          <p:cNvSpPr/>
          <p:nvPr/>
        </p:nvSpPr>
        <p:spPr>
          <a:xfrm>
            <a:off x="1482437" y="1690688"/>
            <a:ext cx="1652650" cy="3253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344583-2C47-7449-BB64-28FF823913A6}"/>
              </a:ext>
            </a:extLst>
          </p:cNvPr>
          <p:cNvSpPr txBox="1"/>
          <p:nvPr/>
        </p:nvSpPr>
        <p:spPr>
          <a:xfrm>
            <a:off x="2707534" y="4719141"/>
            <a:ext cx="85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5F8CB9-95DE-0F43-A863-2F467AA5F9C5}"/>
              </a:ext>
            </a:extLst>
          </p:cNvPr>
          <p:cNvSpPr txBox="1"/>
          <p:nvPr/>
        </p:nvSpPr>
        <p:spPr>
          <a:xfrm>
            <a:off x="2707534" y="2075562"/>
            <a:ext cx="85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669F2D-FA34-2045-8D5F-3C96CC1F9DDB}"/>
              </a:ext>
            </a:extLst>
          </p:cNvPr>
          <p:cNvSpPr/>
          <p:nvPr/>
        </p:nvSpPr>
        <p:spPr>
          <a:xfrm>
            <a:off x="8359151" y="1840675"/>
            <a:ext cx="1652650" cy="3253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0CE272-FEE8-034B-BC59-1C6CB8EBE1E0}"/>
              </a:ext>
            </a:extLst>
          </p:cNvPr>
          <p:cNvSpPr txBox="1"/>
          <p:nvPr/>
        </p:nvSpPr>
        <p:spPr>
          <a:xfrm>
            <a:off x="2732361" y="3330483"/>
            <a:ext cx="85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104F4A-9BFC-FB49-9BC6-6E7E98E0E594}"/>
              </a:ext>
            </a:extLst>
          </p:cNvPr>
          <p:cNvSpPr txBox="1"/>
          <p:nvPr/>
        </p:nvSpPr>
        <p:spPr>
          <a:xfrm>
            <a:off x="1282493" y="2444894"/>
            <a:ext cx="1282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T</a:t>
            </a:r>
            <a:r>
              <a:rPr lang="en-US" sz="3200" baseline="-25000" dirty="0" err="1"/>
              <a:t>e</a:t>
            </a:r>
            <a:r>
              <a:rPr lang="en-US" sz="3200" dirty="0"/>
              <a:t> (</a:t>
            </a:r>
            <a:r>
              <a:rPr lang="en-US" sz="3200" dirty="0" err="1"/>
              <a:t>keV</a:t>
            </a:r>
            <a:r>
              <a:rPr lang="en-US" sz="3200" dirty="0"/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303B08-A3B2-2049-BDD4-E6BE1C9AF489}"/>
              </a:ext>
            </a:extLst>
          </p:cNvPr>
          <p:cNvSpPr/>
          <p:nvPr/>
        </p:nvSpPr>
        <p:spPr>
          <a:xfrm>
            <a:off x="6624407" y="5497165"/>
            <a:ext cx="2380990" cy="378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70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61D3-E6E1-4C49-A4EE-0D28A5AC3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14" y="-14316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Island structure </a:t>
            </a:r>
            <a:r>
              <a:rPr lang="en-US" sz="3200" i="1" dirty="0"/>
              <a:t>observed</a:t>
            </a:r>
            <a:r>
              <a:rPr lang="en-US" sz="3200" dirty="0"/>
              <a:t> in 2D temperature measurements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A933A-BE7E-DF4A-8B49-B1B19770F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603" y="1594663"/>
            <a:ext cx="6635281" cy="4822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FBD44A-48DB-3348-B84E-0E0E9A41F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113" y="1068083"/>
            <a:ext cx="2006874" cy="197584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C951FE-2341-9C47-82FC-31DCC40FC622}"/>
              </a:ext>
            </a:extLst>
          </p:cNvPr>
          <p:cNvCxnSpPr/>
          <p:nvPr/>
        </p:nvCxnSpPr>
        <p:spPr>
          <a:xfrm flipV="1">
            <a:off x="7970551" y="2271974"/>
            <a:ext cx="1460665" cy="439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7261E44-C7FD-C148-8478-3E8676B270C2}"/>
              </a:ext>
            </a:extLst>
          </p:cNvPr>
          <p:cNvSpPr txBox="1"/>
          <p:nvPr/>
        </p:nvSpPr>
        <p:spPr>
          <a:xfrm>
            <a:off x="3575574" y="1132998"/>
            <a:ext cx="4137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Electron temperature evolution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DC3D91-C9ED-FB41-B494-E6B598D57CE1}"/>
              </a:ext>
            </a:extLst>
          </p:cNvPr>
          <p:cNvCxnSpPr/>
          <p:nvPr/>
        </p:nvCxnSpPr>
        <p:spPr>
          <a:xfrm>
            <a:off x="1124514" y="824283"/>
            <a:ext cx="99842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631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3DEF5-0855-A543-87DC-4D1CBD273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327" y="-1573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Instability observed to grow prior to reconnection event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39683-97B8-1E47-B2F1-285E33C34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357" y="1168173"/>
            <a:ext cx="4856007" cy="5203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F1EE6D-E186-0D42-BD9E-5DEB3B381A1A}"/>
              </a:ext>
            </a:extLst>
          </p:cNvPr>
          <p:cNvSpPr txBox="1"/>
          <p:nvPr/>
        </p:nvSpPr>
        <p:spPr>
          <a:xfrm>
            <a:off x="776032" y="1962328"/>
            <a:ext cx="4061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82FDD"/>
                </a:solidFill>
              </a:rPr>
              <a:t>Crash observed in density (similar to temperature</a:t>
            </a:r>
            <a:r>
              <a:rPr lang="en-US" sz="2000" dirty="0">
                <a:solidFill>
                  <a:srgbClr val="082FDD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093BF-0E57-7843-B6F8-6DEAF2B62080}"/>
              </a:ext>
            </a:extLst>
          </p:cNvPr>
          <p:cNvSpPr txBox="1"/>
          <p:nvPr/>
        </p:nvSpPr>
        <p:spPr>
          <a:xfrm>
            <a:off x="145774" y="4380016"/>
            <a:ext cx="5055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82FDD"/>
                </a:solidFill>
              </a:rPr>
              <a:t>Precursor oscillations</a:t>
            </a:r>
          </a:p>
          <a:p>
            <a:pPr algn="ctr"/>
            <a:r>
              <a:rPr lang="en-US" sz="2800" dirty="0">
                <a:solidFill>
                  <a:srgbClr val="082FDD"/>
                </a:solidFill>
              </a:rPr>
              <a:t>(also observed in magnetic field)</a:t>
            </a:r>
            <a:endParaRPr lang="en-US" sz="2000" dirty="0">
              <a:solidFill>
                <a:srgbClr val="082FDD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C74858-B40A-4449-B8DB-A17D6668DEFD}"/>
              </a:ext>
            </a:extLst>
          </p:cNvPr>
          <p:cNvCxnSpPr/>
          <p:nvPr/>
        </p:nvCxnSpPr>
        <p:spPr>
          <a:xfrm>
            <a:off x="1124514" y="824283"/>
            <a:ext cx="99842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353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53310-B7D0-034F-B149-B5A3E28F5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831" y="-204890"/>
            <a:ext cx="10515600" cy="1325563"/>
          </a:xfrm>
        </p:spPr>
        <p:txBody>
          <a:bodyPr/>
          <a:lstStyle/>
          <a:p>
            <a:r>
              <a:rPr lang="en-US" dirty="0"/>
              <a:t>But, q(r=0) does </a:t>
            </a:r>
            <a:r>
              <a:rPr lang="en-US" dirty="0">
                <a:solidFill>
                  <a:srgbClr val="C00000"/>
                </a:solidFill>
              </a:rPr>
              <a:t>NOT</a:t>
            </a:r>
            <a:r>
              <a:rPr lang="en-US" dirty="0"/>
              <a:t> always rise to unity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493E7-677D-3941-8A81-946949022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313" y="1427340"/>
            <a:ext cx="6150054" cy="36871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48DFC2-B832-1944-8131-91754DD38E68}"/>
              </a:ext>
            </a:extLst>
          </p:cNvPr>
          <p:cNvSpPr txBox="1"/>
          <p:nvPr/>
        </p:nvSpPr>
        <p:spPr>
          <a:xfrm>
            <a:off x="2082443" y="3354602"/>
            <a:ext cx="1282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q(r=0)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5E2BB2-B846-604D-99A9-9A0D35AA4AEC}"/>
              </a:ext>
            </a:extLst>
          </p:cNvPr>
          <p:cNvSpPr txBox="1"/>
          <p:nvPr/>
        </p:nvSpPr>
        <p:spPr>
          <a:xfrm>
            <a:off x="848139" y="5664994"/>
            <a:ext cx="10260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Continuing issues:     why incomplete reconnection, </a:t>
            </a:r>
          </a:p>
          <a:p>
            <a:r>
              <a:rPr lang="en-US" sz="2800" dirty="0"/>
              <a:t>                                      why crash so fast?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CEF098-F17A-B847-A519-A6D42D432F80}"/>
              </a:ext>
            </a:extLst>
          </p:cNvPr>
          <p:cNvCxnSpPr/>
          <p:nvPr/>
        </p:nvCxnSpPr>
        <p:spPr>
          <a:xfrm>
            <a:off x="1124514" y="824283"/>
            <a:ext cx="99842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C7D32D0-8A46-ED49-A493-D1B272C2489B}"/>
              </a:ext>
            </a:extLst>
          </p:cNvPr>
          <p:cNvSpPr/>
          <p:nvPr/>
        </p:nvSpPr>
        <p:spPr>
          <a:xfrm>
            <a:off x="6915954" y="4736194"/>
            <a:ext cx="2380990" cy="378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A21D095-CB4C-B148-A2E4-45CCE4473570}"/>
              </a:ext>
            </a:extLst>
          </p:cNvPr>
          <p:cNvSpPr/>
          <p:nvPr/>
        </p:nvSpPr>
        <p:spPr>
          <a:xfrm>
            <a:off x="1934817" y="3010577"/>
            <a:ext cx="7209183" cy="21614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39000"/>
            </a:schemeClr>
          </a:solidFill>
          <a:ln>
            <a:solidFill>
              <a:schemeClr val="accent1">
                <a:lumMod val="20000"/>
                <a:lumOff val="8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44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F117D-88CF-0944-9C55-0DFAB2E09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76" y="-18114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Axisymmetric tori vary in the strength of reconnection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55FC0E-276F-604B-85EF-A21F9102705B}"/>
                  </a:ext>
                </a:extLst>
              </p:cNvPr>
              <p:cNvSpPr txBox="1"/>
              <p:nvPr/>
            </p:nvSpPr>
            <p:spPr>
              <a:xfrm>
                <a:off x="1258785" y="1657819"/>
                <a:ext cx="8989620" cy="6778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/>
                  <a:t>q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𝑒𝑥𝑡𝑒𝑟𝑛𝑎𝑙𝑙𝑦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𝑝𝑟𝑜𝑑𝑢𝑐𝑒𝑑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𝑓𝑖𝑒𝑙𝑑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𝑖𝑛𝑡𝑒𝑟𝑛𝑎𝑙𝑙𝑦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𝑝𝑟𝑜𝑑𝑢𝑐𝑒𝑑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𝑓𝑖𝑒𝑙𝑑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𝑠𝑡𝑎𝑏𝑖𝑙𝑖𝑧𝑖𝑛𝑔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𝑖𝑛𝑓𝑙𝑢𝑒𝑛𝑐𝑒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𝑑𝑒𝑠𝑡𝑎𝑏𝑖𝑙𝑖𝑧𝑖𝑛𝑔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𝑖𝑛𝑓𝑙𝑢𝑒𝑛𝑐𝑒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55FC0E-276F-604B-85EF-A21F91027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785" y="1657819"/>
                <a:ext cx="8989620" cy="677878"/>
              </a:xfrm>
              <a:prstGeom prst="rect">
                <a:avLst/>
              </a:prstGeom>
              <a:blipFill>
                <a:blip r:embed="rId2"/>
                <a:stretch>
                  <a:fillRect l="-2257" t="-3704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64A5DE3-8973-8740-8CCC-4C1A7A56B298}"/>
              </a:ext>
            </a:extLst>
          </p:cNvPr>
          <p:cNvCxnSpPr/>
          <p:nvPr/>
        </p:nvCxnSpPr>
        <p:spPr>
          <a:xfrm>
            <a:off x="2375065" y="3705101"/>
            <a:ext cx="61395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DDFA70-4970-4D4D-96BD-3677B3742CF1}"/>
              </a:ext>
            </a:extLst>
          </p:cNvPr>
          <p:cNvCxnSpPr/>
          <p:nvPr/>
        </p:nvCxnSpPr>
        <p:spPr>
          <a:xfrm>
            <a:off x="2386940" y="3621974"/>
            <a:ext cx="0" cy="178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E0A0DB-D3FB-E24C-900D-806AFC9F3660}"/>
              </a:ext>
            </a:extLst>
          </p:cNvPr>
          <p:cNvCxnSpPr/>
          <p:nvPr/>
        </p:nvCxnSpPr>
        <p:spPr>
          <a:xfrm>
            <a:off x="5128161" y="3616036"/>
            <a:ext cx="0" cy="178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B5EED8F-4212-104A-B5AC-12CD1A9AD990}"/>
              </a:ext>
            </a:extLst>
          </p:cNvPr>
          <p:cNvSpPr txBox="1"/>
          <p:nvPr/>
        </p:nvSpPr>
        <p:spPr>
          <a:xfrm>
            <a:off x="2244437" y="3800104"/>
            <a:ext cx="76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566D3F-2F5A-7E46-8966-9BEF02F04706}"/>
              </a:ext>
            </a:extLst>
          </p:cNvPr>
          <p:cNvSpPr txBox="1"/>
          <p:nvPr/>
        </p:nvSpPr>
        <p:spPr>
          <a:xfrm>
            <a:off x="4993574" y="3747263"/>
            <a:ext cx="76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643C1A-6009-694D-A325-256ABEA6DB7F}"/>
              </a:ext>
            </a:extLst>
          </p:cNvPr>
          <p:cNvSpPr txBox="1"/>
          <p:nvPr/>
        </p:nvSpPr>
        <p:spPr>
          <a:xfrm>
            <a:off x="8348353" y="3794166"/>
            <a:ext cx="90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q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E1A18-5251-4B47-B07E-1E0910D01205}"/>
              </a:ext>
            </a:extLst>
          </p:cNvPr>
          <p:cNvSpPr txBox="1"/>
          <p:nvPr/>
        </p:nvSpPr>
        <p:spPr>
          <a:xfrm>
            <a:off x="5567548" y="3106431"/>
            <a:ext cx="354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moderate reconnection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91907-35D9-714B-9324-B85512625345}"/>
              </a:ext>
            </a:extLst>
          </p:cNvPr>
          <p:cNvSpPr txBox="1"/>
          <p:nvPr/>
        </p:nvSpPr>
        <p:spPr>
          <a:xfrm>
            <a:off x="2497777" y="3106430"/>
            <a:ext cx="354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strong reconnection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EEF8B-3AF6-B74E-892C-82DC55A47C6A}"/>
              </a:ext>
            </a:extLst>
          </p:cNvPr>
          <p:cNvSpPr txBox="1"/>
          <p:nvPr/>
        </p:nvSpPr>
        <p:spPr>
          <a:xfrm>
            <a:off x="6038603" y="3760177"/>
            <a:ext cx="2268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  <a:r>
              <a:rPr lang="en-US" sz="2400" baseline="-25000" dirty="0"/>
              <a:t>T</a:t>
            </a:r>
            <a:r>
              <a:rPr lang="en-US" sz="2400" dirty="0"/>
              <a:t> &gt;&gt; B</a:t>
            </a:r>
            <a:r>
              <a:rPr lang="en-US" sz="2400" baseline="-25000" dirty="0"/>
              <a:t>P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429A1D-240B-A942-B62E-7602D0CD264A}"/>
              </a:ext>
            </a:extLst>
          </p:cNvPr>
          <p:cNvSpPr txBox="1"/>
          <p:nvPr/>
        </p:nvSpPr>
        <p:spPr>
          <a:xfrm>
            <a:off x="3387437" y="3744209"/>
            <a:ext cx="2268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  <a:r>
              <a:rPr lang="en-US" sz="2400" baseline="-25000" dirty="0"/>
              <a:t>T</a:t>
            </a:r>
            <a:r>
              <a:rPr lang="en-US" sz="2400" dirty="0"/>
              <a:t> ~ B</a:t>
            </a:r>
            <a:r>
              <a:rPr lang="en-US" sz="2400" baseline="-25000" dirty="0"/>
              <a:t>P</a:t>
            </a:r>
            <a:endParaRPr lang="en-US" sz="2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BF16A8-9EF7-6E49-840A-3C045BAB84B0}"/>
              </a:ext>
            </a:extLst>
          </p:cNvPr>
          <p:cNvCxnSpPr/>
          <p:nvPr/>
        </p:nvCxnSpPr>
        <p:spPr>
          <a:xfrm>
            <a:off x="839673" y="889762"/>
            <a:ext cx="94087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215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377F8F-D5F2-0B4D-911B-D60E7BB4F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54" y="823397"/>
            <a:ext cx="9498263" cy="3126179"/>
          </a:xfrm>
          <a:prstGeom prst="rect">
            <a:avLst/>
          </a:prstGeom>
        </p:spPr>
      </p:pic>
      <p:sp>
        <p:nvSpPr>
          <p:cNvPr id="12" name="AutoShape 2" descr="Safety factor profiles for tokamak and RFP configurations, showing some of the modes that are resonant inside the plasma. For the RFP they are modes with m=1 and n larger than 1/q(0).">
            <a:extLst>
              <a:ext uri="{FF2B5EF4-FFF2-40B4-BE49-F238E27FC236}">
                <a16:creationId xmlns:a16="http://schemas.microsoft.com/office/drawing/2014/main" id="{00985C6E-3D91-5A46-9EB5-864FD47A83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11650" y="2057400"/>
            <a:ext cx="35687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2C8247-2A76-854B-B58E-3FF0BBCC6F3A}"/>
              </a:ext>
            </a:extLst>
          </p:cNvPr>
          <p:cNvSpPr txBox="1"/>
          <p:nvPr/>
        </p:nvSpPr>
        <p:spPr>
          <a:xfrm>
            <a:off x="2802577" y="0"/>
            <a:ext cx="9179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Reconnection in a torus at low q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5BF98-F7C9-6848-A588-7316E8F0E5D8}"/>
              </a:ext>
            </a:extLst>
          </p:cNvPr>
          <p:cNvSpPr txBox="1"/>
          <p:nvPr/>
        </p:nvSpPr>
        <p:spPr>
          <a:xfrm>
            <a:off x="510666" y="4188198"/>
            <a:ext cx="10699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Called a “reversed field pinch”</a:t>
            </a:r>
          </a:p>
          <a:p>
            <a:endParaRPr lang="en-US" sz="2400" dirty="0"/>
          </a:p>
          <a:p>
            <a:r>
              <a:rPr lang="en-US" sz="2400" dirty="0"/>
              <a:t>Exhibits strong sawtooth oscillations</a:t>
            </a:r>
          </a:p>
          <a:p>
            <a:endParaRPr lang="en-US" sz="2400" dirty="0"/>
          </a:p>
          <a:p>
            <a:r>
              <a:rPr lang="en-US" sz="2400" dirty="0"/>
              <a:t>Sawtooth crash = reconnection event = </a:t>
            </a:r>
            <a:r>
              <a:rPr lang="en-US" sz="2400" dirty="0">
                <a:solidFill>
                  <a:srgbClr val="C00000"/>
                </a:solidFill>
              </a:rPr>
              <a:t>“magnetic self-organization”</a:t>
            </a:r>
          </a:p>
          <a:p>
            <a:r>
              <a:rPr lang="en-US" sz="2400" dirty="0"/>
              <a:t>			                     (current-driven tearing modes re-organize plasma)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0A89EC-BAA7-4B40-AF03-7E1C47A8BA23}"/>
              </a:ext>
            </a:extLst>
          </p:cNvPr>
          <p:cNvCxnSpPr/>
          <p:nvPr/>
        </p:nvCxnSpPr>
        <p:spPr>
          <a:xfrm>
            <a:off x="900445" y="599893"/>
            <a:ext cx="94087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02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A9134-7D53-A445-8034-E3153B6D9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RFP facilities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215EC4-CB3B-9140-91C7-40B478C7A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844" y="1852551"/>
            <a:ext cx="10567931" cy="3844193"/>
          </a:xfrm>
        </p:spPr>
      </p:pic>
    </p:spTree>
    <p:extLst>
      <p:ext uri="{BB962C8B-B14F-4D97-AF65-F5344CB8AC3E}">
        <p14:creationId xmlns:p14="http://schemas.microsoft.com/office/powerpoint/2010/main" val="401289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FD3-B94B-EE4B-8E9C-8F49B3ACD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9576C-5F95-614A-9470-2FFC9A43F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Reconnection/dynamo effects in fusion plasmas</a:t>
            </a:r>
          </a:p>
          <a:p>
            <a:pPr marL="0" indent="0">
              <a:buNone/>
            </a:pPr>
            <a:r>
              <a:rPr lang="en-US" dirty="0"/>
              <a:t>		tokamak</a:t>
            </a:r>
          </a:p>
          <a:p>
            <a:pPr marL="0" indent="0">
              <a:buNone/>
            </a:pPr>
            <a:r>
              <a:rPr lang="en-US" dirty="0"/>
              <a:t>		reversed field pinch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Basic reconnection experiments</a:t>
            </a:r>
          </a:p>
        </p:txBody>
      </p:sp>
    </p:spTree>
    <p:extLst>
      <p:ext uri="{BB962C8B-B14F-4D97-AF65-F5344CB8AC3E}">
        <p14:creationId xmlns:p14="http://schemas.microsoft.com/office/powerpoint/2010/main" val="3424042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C93C2A-80C9-A147-91E5-F6D145A28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052" y="274192"/>
            <a:ext cx="8425377" cy="5634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FF2A77-1A8E-6644-8218-C3B0EB820A42}"/>
              </a:ext>
            </a:extLst>
          </p:cNvPr>
          <p:cNvSpPr txBox="1"/>
          <p:nvPr/>
        </p:nvSpPr>
        <p:spPr>
          <a:xfrm>
            <a:off x="2814452" y="12582"/>
            <a:ext cx="8799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Reconnection (or MSO) event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021243-FC33-434A-AAC6-03880B7915B8}"/>
              </a:ext>
            </a:extLst>
          </p:cNvPr>
          <p:cNvSpPr/>
          <p:nvPr/>
        </p:nvSpPr>
        <p:spPr>
          <a:xfrm>
            <a:off x="3348842" y="439387"/>
            <a:ext cx="3218213" cy="296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98AEE-36A3-A34F-936A-29CA53A52D52}"/>
              </a:ext>
            </a:extLst>
          </p:cNvPr>
          <p:cNvSpPr txBox="1"/>
          <p:nvPr/>
        </p:nvSpPr>
        <p:spPr>
          <a:xfrm>
            <a:off x="3705100" y="6074262"/>
            <a:ext cx="831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Describe each effect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BF2CB8-2C50-034D-B639-423143A55230}"/>
              </a:ext>
            </a:extLst>
          </p:cNvPr>
          <p:cNvSpPr/>
          <p:nvPr/>
        </p:nvSpPr>
        <p:spPr>
          <a:xfrm>
            <a:off x="2057354" y="1043612"/>
            <a:ext cx="757098" cy="41141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270AB8-3DA2-0A4D-88FA-266B89116272}"/>
              </a:ext>
            </a:extLst>
          </p:cNvPr>
          <p:cNvSpPr txBox="1"/>
          <p:nvPr/>
        </p:nvSpPr>
        <p:spPr>
          <a:xfrm>
            <a:off x="637038" y="1682226"/>
            <a:ext cx="2400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Toroidal magnetic flux</a:t>
            </a:r>
          </a:p>
          <a:p>
            <a:r>
              <a:rPr lang="en-US" i="1" dirty="0"/>
              <a:t>	(T)</a:t>
            </a:r>
          </a:p>
          <a:p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FD5AB5-D2A4-5B4A-8F20-4B19E7CA8D88}"/>
                  </a:ext>
                </a:extLst>
              </p:cNvPr>
              <p:cNvSpPr txBox="1"/>
              <p:nvPr/>
            </p:nvSpPr>
            <p:spPr>
              <a:xfrm>
                <a:off x="742857" y="736270"/>
                <a:ext cx="2400114" cy="768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Magnetic fluctuation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FD5AB5-D2A4-5B4A-8F20-4B19E7CA8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857" y="736270"/>
                <a:ext cx="2400114" cy="768800"/>
              </a:xfrm>
              <a:prstGeom prst="rect">
                <a:avLst/>
              </a:prstGeom>
              <a:blipFill>
                <a:blip r:embed="rId3"/>
                <a:stretch>
                  <a:fillRect l="-1579" t="-27419" b="-9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96C6DE0-E2BB-0A44-8F66-0CAEF4AB2317}"/>
              </a:ext>
            </a:extLst>
          </p:cNvPr>
          <p:cNvSpPr txBox="1"/>
          <p:nvPr/>
        </p:nvSpPr>
        <p:spPr>
          <a:xfrm>
            <a:off x="742857" y="2632877"/>
            <a:ext cx="2400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Heat flux</a:t>
            </a:r>
          </a:p>
          <a:p>
            <a:pPr algn="ctr"/>
            <a:r>
              <a:rPr lang="en-US" i="1" dirty="0"/>
              <a:t>(MW/m2)</a:t>
            </a:r>
          </a:p>
          <a:p>
            <a:endParaRPr lang="en-US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0C6D01-9CA5-924C-B892-C6A193B736B0}"/>
              </a:ext>
            </a:extLst>
          </p:cNvPr>
          <p:cNvSpPr txBox="1"/>
          <p:nvPr/>
        </p:nvSpPr>
        <p:spPr>
          <a:xfrm>
            <a:off x="408158" y="3583528"/>
            <a:ext cx="2628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Toroidal rotation velocity</a:t>
            </a:r>
          </a:p>
          <a:p>
            <a:pPr algn="ctr"/>
            <a:r>
              <a:rPr lang="en-US" i="1" dirty="0"/>
              <a:t>(km/s)</a:t>
            </a:r>
          </a:p>
          <a:p>
            <a:endParaRPr lang="en-US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437DD-6336-5A48-B5E5-F190AE9B3C7B}"/>
              </a:ext>
            </a:extLst>
          </p:cNvPr>
          <p:cNvSpPr txBox="1"/>
          <p:nvPr/>
        </p:nvSpPr>
        <p:spPr>
          <a:xfrm>
            <a:off x="742857" y="4381722"/>
            <a:ext cx="2628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Ion temperature</a:t>
            </a:r>
          </a:p>
          <a:p>
            <a:pPr algn="ctr"/>
            <a:r>
              <a:rPr lang="en-US" i="1" dirty="0"/>
              <a:t>(</a:t>
            </a:r>
            <a:r>
              <a:rPr lang="en-US" i="1" dirty="0" err="1"/>
              <a:t>keV</a:t>
            </a:r>
            <a:r>
              <a:rPr lang="en-US" i="1" dirty="0"/>
              <a:t>)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1842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687B3-B9A2-7F46-9596-EE8E8096F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831" y="-204890"/>
            <a:ext cx="10515600" cy="113116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Reconnection: multiple tearing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2CB4F-FB54-034B-8ECE-F366FC04A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956" y="1335707"/>
            <a:ext cx="10248475" cy="435090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93DCA7-2F9A-AD48-9399-3F79D692AD8E}"/>
              </a:ext>
            </a:extLst>
          </p:cNvPr>
          <p:cNvCxnSpPr/>
          <p:nvPr/>
        </p:nvCxnSpPr>
        <p:spPr>
          <a:xfrm>
            <a:off x="846401" y="761589"/>
            <a:ext cx="94087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EAD6588-51AE-274A-A2EA-68831658B7EC}"/>
              </a:ext>
            </a:extLst>
          </p:cNvPr>
          <p:cNvSpPr txBox="1"/>
          <p:nvPr/>
        </p:nvSpPr>
        <p:spPr>
          <a:xfrm>
            <a:off x="7129463" y="4929826"/>
            <a:ext cx="43291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Toroidal mode number, n</a:t>
            </a:r>
          </a:p>
          <a:p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53701E-2CF4-014C-A5FB-812750D75C06}"/>
                  </a:ext>
                </a:extLst>
              </p:cNvPr>
              <p:cNvSpPr txBox="1"/>
              <p:nvPr/>
            </p:nvSpPr>
            <p:spPr>
              <a:xfrm>
                <a:off x="6629400" y="1242293"/>
                <a:ext cx="3128962" cy="485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Magnetic field,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ac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53701E-2CF4-014C-A5FB-812750D75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1242293"/>
                <a:ext cx="3128962" cy="485133"/>
              </a:xfrm>
              <a:prstGeom prst="rect">
                <a:avLst/>
              </a:prstGeom>
              <a:blipFill>
                <a:blip r:embed="rId3"/>
                <a:stretch>
                  <a:fillRect l="-2834" t="-2564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5719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558C0-3165-024C-841C-58A24E854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582" y="-169264"/>
            <a:ext cx="10515600" cy="104803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The many tearing modes interact nonlinearly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700993D-DDB3-4347-8533-9FD708C1A2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4737" y="2082892"/>
                <a:ext cx="10972800" cy="45259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      Then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),    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				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700993D-DDB3-4347-8533-9FD708C1A2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4737" y="2082892"/>
                <a:ext cx="10972800" cy="4525963"/>
              </a:xfrm>
              <a:blipFill>
                <a:blip r:embed="rId4"/>
                <a:stretch>
                  <a:fillRect l="-1273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F12CC51-E1CD-A44F-BE92-1959C427CB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575777"/>
              </p:ext>
            </p:extLst>
          </p:nvPr>
        </p:nvGraphicFramePr>
        <p:xfrm>
          <a:off x="3933744" y="1129292"/>
          <a:ext cx="2996235" cy="545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Equation" r:id="rId5" imgW="1092200" imgH="228600" progId="Equation.3">
                  <p:embed/>
                </p:oleObj>
              </mc:Choice>
              <mc:Fallback>
                <p:oleObj name="Equation" r:id="rId5" imgW="1092200" imgH="22860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6EC27D7-C08F-C344-AAE3-5358711E1D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33744" y="1129292"/>
                        <a:ext cx="2996235" cy="545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371D70-C474-9B4C-AC3A-68916B15485B}"/>
                  </a:ext>
                </a:extLst>
              </p:cNvPr>
              <p:cNvSpPr txBox="1"/>
              <p:nvPr/>
            </p:nvSpPr>
            <p:spPr>
              <a:xfrm>
                <a:off x="3236119" y="914238"/>
                <a:ext cx="536494" cy="9181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371D70-C474-9B4C-AC3A-68916B154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119" y="914238"/>
                <a:ext cx="536494" cy="918136"/>
              </a:xfrm>
              <a:prstGeom prst="rect">
                <a:avLst/>
              </a:prstGeom>
              <a:blipFill>
                <a:blip r:embed="rId7"/>
                <a:stretch>
                  <a:fillRect l="-13953" r="-930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C4ACBF4-378C-8C46-AA17-AFA98486E9E5}"/>
              </a:ext>
            </a:extLst>
          </p:cNvPr>
          <p:cNvSpPr txBox="1"/>
          <p:nvPr/>
        </p:nvSpPr>
        <p:spPr>
          <a:xfrm>
            <a:off x="971550" y="4114801"/>
            <a:ext cx="9586912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82FDD"/>
                </a:solidFill>
              </a:rPr>
              <a:t>Nonlinear mode coupling,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82FDD"/>
                </a:solidFill>
              </a:rPr>
              <a:t>Energy flows between modes that satisfy the 3-wave sum rule,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82FDD"/>
                </a:solidFill>
              </a:rPr>
              <a:t>Eigenfunctions for modes with different k values overlap radially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82FDD"/>
                </a:solidFill>
              </a:rPr>
              <a:t>Growing tearing mode saturate by transferring energy to stable modes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82FDD"/>
                </a:solidFill>
              </a:rPr>
              <a:t>(and by flattening the current density profile)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82FDD"/>
                </a:solidFill>
              </a:rPr>
              <a:t>Not fully turbulent, but part way there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DBBA43-A326-794C-BE80-8408B6C7A279}"/>
              </a:ext>
            </a:extLst>
          </p:cNvPr>
          <p:cNvCxnSpPr/>
          <p:nvPr/>
        </p:nvCxnSpPr>
        <p:spPr>
          <a:xfrm>
            <a:off x="1087582" y="752846"/>
            <a:ext cx="99842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86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C93C2A-80C9-A147-91E5-F6D145A28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052" y="274192"/>
            <a:ext cx="9011086" cy="6026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FF2A77-1A8E-6644-8218-C3B0EB820A42}"/>
              </a:ext>
            </a:extLst>
          </p:cNvPr>
          <p:cNvSpPr txBox="1"/>
          <p:nvPr/>
        </p:nvSpPr>
        <p:spPr>
          <a:xfrm>
            <a:off x="2814452" y="12582"/>
            <a:ext cx="8799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Reconnection (or MSO) event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021243-FC33-434A-AAC6-03880B7915B8}"/>
              </a:ext>
            </a:extLst>
          </p:cNvPr>
          <p:cNvSpPr/>
          <p:nvPr/>
        </p:nvSpPr>
        <p:spPr>
          <a:xfrm>
            <a:off x="3348842" y="439387"/>
            <a:ext cx="3218213" cy="296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28DAC16-FE43-8F42-8042-FDB5AA6B7BD5}"/>
              </a:ext>
            </a:extLst>
          </p:cNvPr>
          <p:cNvSpPr/>
          <p:nvPr/>
        </p:nvSpPr>
        <p:spPr>
          <a:xfrm>
            <a:off x="2006254" y="1754642"/>
            <a:ext cx="7209183" cy="95998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39000"/>
            </a:schemeClr>
          </a:solidFill>
          <a:ln>
            <a:solidFill>
              <a:schemeClr val="accent1">
                <a:lumMod val="20000"/>
                <a:lumOff val="8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FA4453-E0B3-1240-8D85-AD34AC0FF5C3}"/>
              </a:ext>
            </a:extLst>
          </p:cNvPr>
          <p:cNvSpPr txBox="1"/>
          <p:nvPr/>
        </p:nvSpPr>
        <p:spPr>
          <a:xfrm>
            <a:off x="310553" y="1791295"/>
            <a:ext cx="2400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Toroidal magnetic flux</a:t>
            </a:r>
          </a:p>
          <a:p>
            <a:r>
              <a:rPr lang="en-US" i="1" dirty="0"/>
              <a:t>	(T)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46812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E7053-9316-9649-A489-CA457AFD4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312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u="sng" dirty="0"/>
              <a:t>The observed dynamo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04FA3-08C2-914F-AE3D-DB67A7D87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733094"/>
            <a:ext cx="10515600" cy="162434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It is not a full dynamo</a:t>
            </a:r>
          </a:p>
          <a:p>
            <a:pPr marL="0" indent="0">
              <a:buNone/>
            </a:pPr>
            <a:r>
              <a:rPr lang="en-US" sz="2400" dirty="0"/>
              <a:t>Overall magnetic field strength is not increasing</a:t>
            </a:r>
          </a:p>
          <a:p>
            <a:pPr marL="0" indent="0">
              <a:buNone/>
            </a:pPr>
            <a:r>
              <a:rPr lang="en-US" sz="2400" dirty="0"/>
              <a:t>The current density profile is flattening by dynamo processes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510C2A-48B1-7244-AECD-7906B1843BE8}"/>
                  </a:ext>
                </a:extLst>
              </p:cNvPr>
              <p:cNvSpPr txBox="1"/>
              <p:nvPr/>
            </p:nvSpPr>
            <p:spPr>
              <a:xfrm>
                <a:off x="1734899" y="4339490"/>
                <a:ext cx="1467914" cy="5365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510C2A-48B1-7244-AECD-7906B1843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899" y="4339490"/>
                <a:ext cx="1467914" cy="536557"/>
              </a:xfrm>
              <a:prstGeom prst="rect">
                <a:avLst/>
              </a:prstGeom>
              <a:blipFill>
                <a:blip r:embed="rId2"/>
                <a:stretch>
                  <a:fillRect l="-9483" b="-2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FCE6FA1-74F3-0542-8EDB-DB861548E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983" y="2058657"/>
            <a:ext cx="5407929" cy="4884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439A43-BFF1-9F43-8805-4930F6181284}"/>
              </a:ext>
            </a:extLst>
          </p:cNvPr>
          <p:cNvSpPr txBox="1"/>
          <p:nvPr/>
        </p:nvSpPr>
        <p:spPr>
          <a:xfrm>
            <a:off x="395288" y="3063537"/>
            <a:ext cx="5314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Ohm’s law is </a:t>
            </a:r>
            <a:r>
              <a:rPr lang="en-US" sz="2400" i="1" dirty="0">
                <a:solidFill>
                  <a:srgbClr val="C00000"/>
                </a:solidFill>
              </a:rPr>
              <a:t>not</a:t>
            </a:r>
            <a:r>
              <a:rPr lang="en-US" sz="2400" dirty="0"/>
              <a:t> satisfied </a:t>
            </a:r>
          </a:p>
          <a:p>
            <a:r>
              <a:rPr lang="en-US" sz="2400" dirty="0"/>
              <a:t>without considering tearing fluctuations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87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87BB2-60AC-9C41-B9BB-B9C84505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67" y="-125108"/>
            <a:ext cx="10515600" cy="75115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Other mechanisms for current 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F06B01-B082-D54D-B324-3057D1E884F8}"/>
                  </a:ext>
                </a:extLst>
              </p:cNvPr>
              <p:cNvSpPr txBox="1"/>
              <p:nvPr/>
            </p:nvSpPr>
            <p:spPr>
              <a:xfrm>
                <a:off x="2105380" y="709120"/>
                <a:ext cx="9402800" cy="8692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m:rPr>
                        <m:nor/>
                      </m:rPr>
                      <a:rPr lang="en-US" sz="4000" dirty="0"/>
                      <m:t>&lt;</m:t>
                    </m:r>
                  </m:oMath>
                </a14:m>
                <a:r>
                  <a:rPr lang="en-US" sz="4000" b="1" i="1" dirty="0">
                    <a:latin typeface="+mj-lt"/>
                    <a:ea typeface="Cambria Math" panose="02040503050406030204" pitchFamily="18" charset="0"/>
                  </a:rPr>
                  <a:t>j</a:t>
                </a:r>
                <a:r>
                  <a:rPr lang="en-US" sz="4000" dirty="0">
                    <a:latin typeface="+mj-lt"/>
                    <a:ea typeface="Cambria Math" panose="02040503050406030204" pitchFamily="18" charset="0"/>
                  </a:rPr>
                  <a:t>&gt; </a:t>
                </a:r>
                <a:r>
                  <a:rPr lang="en-US" sz="4000" dirty="0"/>
                  <a:t>= &lt;</a:t>
                </a:r>
                <a:r>
                  <a:rPr lang="en-US" sz="4000" b="1" i="1" dirty="0"/>
                  <a:t>E</a:t>
                </a:r>
                <a:r>
                  <a:rPr lang="en-US" sz="4000" dirty="0"/>
                  <a:t>&gt; + </a:t>
                </a:r>
                <a:r>
                  <a:rPr lang="en-US" sz="4000" dirty="0">
                    <a:solidFill>
                      <a:srgbClr val="FF0000"/>
                    </a:solidFill>
                  </a:rPr>
                  <a:t>&lt;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4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sz="4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acc>
                      <m:accPr>
                        <m:chr m:val="̃"/>
                        <m:ctrlPr>
                          <a:rPr lang="en-US" sz="4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4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</a:rPr>
                  <a:t>&gt;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𝑛𝑒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&lt;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4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e>
                    </m:acc>
                    <m:r>
                      <a:rPr lang="en-US" sz="4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acc>
                      <m:accPr>
                        <m:chr m:val="̃"/>
                        <m:ctrlPr>
                          <a:rPr lang="en-US" sz="4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4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F06B01-B082-D54D-B324-3057D1E88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380" y="709120"/>
                <a:ext cx="9402800" cy="869212"/>
              </a:xfrm>
              <a:prstGeom prst="rect">
                <a:avLst/>
              </a:prstGeom>
              <a:blipFill>
                <a:blip r:embed="rId2"/>
                <a:stretch>
                  <a:fillRect l="-1754" t="-1449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eft Brace 4">
            <a:extLst>
              <a:ext uri="{FF2B5EF4-FFF2-40B4-BE49-F238E27FC236}">
                <a16:creationId xmlns:a16="http://schemas.microsoft.com/office/drawing/2014/main" id="{E5D48A5D-E489-7744-839A-6811733025BB}"/>
              </a:ext>
            </a:extLst>
          </p:cNvPr>
          <p:cNvSpPr/>
          <p:nvPr/>
        </p:nvSpPr>
        <p:spPr>
          <a:xfrm rot="16200000">
            <a:off x="5343897" y="1181415"/>
            <a:ext cx="498764" cy="121237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7EFB6A-A1CD-EF4C-B75B-2D89ABC88407}"/>
              </a:ext>
            </a:extLst>
          </p:cNvPr>
          <p:cNvSpPr txBox="1"/>
          <p:nvPr/>
        </p:nvSpPr>
        <p:spPr>
          <a:xfrm>
            <a:off x="4453248" y="2036982"/>
            <a:ext cx="228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MHD dynamo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62F44236-B0F1-884B-AB65-B3B78849F006}"/>
              </a:ext>
            </a:extLst>
          </p:cNvPr>
          <p:cNvSpPr/>
          <p:nvPr/>
        </p:nvSpPr>
        <p:spPr>
          <a:xfrm rot="16200000">
            <a:off x="8004192" y="1345690"/>
            <a:ext cx="498764" cy="121237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E4959-11B8-6047-9A94-B170ACD94BC3}"/>
              </a:ext>
            </a:extLst>
          </p:cNvPr>
          <p:cNvSpPr txBox="1"/>
          <p:nvPr/>
        </p:nvSpPr>
        <p:spPr>
          <a:xfrm>
            <a:off x="7113543" y="2201257"/>
            <a:ext cx="228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Hall dynamo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052D0C-0C11-544D-B402-7182A1049AB5}"/>
              </a:ext>
            </a:extLst>
          </p:cNvPr>
          <p:cNvSpPr txBox="1"/>
          <p:nvPr/>
        </p:nvSpPr>
        <p:spPr>
          <a:xfrm>
            <a:off x="415638" y="2837461"/>
            <a:ext cx="5165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Terms measured in </a:t>
            </a:r>
          </a:p>
          <a:p>
            <a:r>
              <a:rPr lang="en-US" sz="2400" dirty="0"/>
              <a:t>plasma edge region,</a:t>
            </a:r>
          </a:p>
          <a:p>
            <a:endParaRPr lang="en-US" sz="2400" dirty="0"/>
          </a:p>
          <a:p>
            <a:r>
              <a:rPr lang="en-US" sz="2400" dirty="0"/>
              <a:t>Also important in core</a:t>
            </a:r>
          </a:p>
          <a:p>
            <a:r>
              <a:rPr lang="en-US" sz="2400" dirty="0"/>
              <a:t>(spectroscopy and </a:t>
            </a:r>
          </a:p>
          <a:p>
            <a:r>
              <a:rPr lang="en-US" sz="2400" dirty="0"/>
              <a:t>Faraday rotation)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09230D-AC6E-764F-A086-F5C809B8A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844" y="2641746"/>
            <a:ext cx="5955970" cy="421625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63AD9D-86F3-4A48-AB93-282597E76FF2}"/>
              </a:ext>
            </a:extLst>
          </p:cNvPr>
          <p:cNvCxnSpPr/>
          <p:nvPr/>
        </p:nvCxnSpPr>
        <p:spPr>
          <a:xfrm>
            <a:off x="900445" y="599893"/>
            <a:ext cx="94087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37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4717E2-A581-8941-918A-28DF17C6E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052" y="274192"/>
            <a:ext cx="8425377" cy="5634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738109-A9A8-7D45-B7AF-EF30C451B624}"/>
              </a:ext>
            </a:extLst>
          </p:cNvPr>
          <p:cNvSpPr txBox="1"/>
          <p:nvPr/>
        </p:nvSpPr>
        <p:spPr>
          <a:xfrm>
            <a:off x="2814452" y="12582"/>
            <a:ext cx="8799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Reconnection (or MSO) event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C9C3E-18B7-B945-B02D-7099CBF819C5}"/>
              </a:ext>
            </a:extLst>
          </p:cNvPr>
          <p:cNvSpPr/>
          <p:nvPr/>
        </p:nvSpPr>
        <p:spPr>
          <a:xfrm>
            <a:off x="3348842" y="439387"/>
            <a:ext cx="3218213" cy="296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5CF88DD-5D86-EF4B-9236-094DEBD9DE76}"/>
              </a:ext>
            </a:extLst>
          </p:cNvPr>
          <p:cNvSpPr/>
          <p:nvPr/>
        </p:nvSpPr>
        <p:spPr>
          <a:xfrm>
            <a:off x="2120554" y="2362685"/>
            <a:ext cx="7209183" cy="95998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39000"/>
            </a:schemeClr>
          </a:solidFill>
          <a:ln>
            <a:solidFill>
              <a:schemeClr val="accent1">
                <a:lumMod val="20000"/>
                <a:lumOff val="8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A6E00-B274-A34F-A09F-0ECCA667CA4B}"/>
              </a:ext>
            </a:extLst>
          </p:cNvPr>
          <p:cNvSpPr txBox="1"/>
          <p:nvPr/>
        </p:nvSpPr>
        <p:spPr>
          <a:xfrm>
            <a:off x="414338" y="2624295"/>
            <a:ext cx="2400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Heat flux</a:t>
            </a:r>
          </a:p>
          <a:p>
            <a:pPr algn="ctr"/>
            <a:r>
              <a:rPr lang="en-US" i="1" dirty="0"/>
              <a:t>(MW/m2)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2741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FC317-DC47-754E-AF77-4261E42F7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18" y="0"/>
            <a:ext cx="1122515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82FDD"/>
                </a:solidFill>
              </a:rPr>
              <a:t>MHD computation of field lines in presence of multiple tearing instabilities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667137-4FB7-E442-BEA2-D1D22933E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268" y="1494477"/>
            <a:ext cx="4521200" cy="4051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305699-715A-2343-A441-8FB1AEE0E804}"/>
              </a:ext>
            </a:extLst>
          </p:cNvPr>
          <p:cNvSpPr txBox="1"/>
          <p:nvPr/>
        </p:nvSpPr>
        <p:spPr>
          <a:xfrm>
            <a:off x="3954484" y="5545777"/>
            <a:ext cx="278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radius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1537A5-C3D7-894E-A2DB-6BD2C549F70C}"/>
              </a:ext>
            </a:extLst>
          </p:cNvPr>
          <p:cNvSpPr txBox="1"/>
          <p:nvPr/>
        </p:nvSpPr>
        <p:spPr>
          <a:xfrm>
            <a:off x="2278084" y="5284167"/>
            <a:ext cx="2782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center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29F36A-E5DC-4C4E-A279-B5B1DF5CE50C}"/>
              </a:ext>
            </a:extLst>
          </p:cNvPr>
          <p:cNvSpPr txBox="1"/>
          <p:nvPr/>
        </p:nvSpPr>
        <p:spPr>
          <a:xfrm>
            <a:off x="6573652" y="5284167"/>
            <a:ext cx="2782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24136-C4CB-E842-8EC4-4CA36E5054C6}"/>
              </a:ext>
            </a:extLst>
          </p:cNvPr>
          <p:cNvSpPr txBox="1"/>
          <p:nvPr/>
        </p:nvSpPr>
        <p:spPr>
          <a:xfrm>
            <a:off x="769918" y="1981201"/>
            <a:ext cx="1783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Toroidal angle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92D9E-4898-A14C-B8B8-7185546FCFDF}"/>
              </a:ext>
            </a:extLst>
          </p:cNvPr>
          <p:cNvSpPr txBox="1"/>
          <p:nvPr/>
        </p:nvSpPr>
        <p:spPr>
          <a:xfrm>
            <a:off x="7843652" y="1858089"/>
            <a:ext cx="332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82FDD"/>
                </a:solidFill>
              </a:rPr>
              <a:t>Measured energy transport consistent with computed chaotic field</a:t>
            </a:r>
          </a:p>
        </p:txBody>
      </p:sp>
    </p:spTree>
    <p:extLst>
      <p:ext uri="{BB962C8B-B14F-4D97-AF65-F5344CB8AC3E}">
        <p14:creationId xmlns:p14="http://schemas.microsoft.com/office/powerpoint/2010/main" val="227125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057082-ECE4-DB44-B3E2-4214098D1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052" y="274192"/>
            <a:ext cx="8425377" cy="56348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92BE40-06D9-1B48-B2F9-99DC407D3DB9}"/>
              </a:ext>
            </a:extLst>
          </p:cNvPr>
          <p:cNvSpPr/>
          <p:nvPr/>
        </p:nvSpPr>
        <p:spPr>
          <a:xfrm>
            <a:off x="3300413" y="274192"/>
            <a:ext cx="3271837" cy="468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7EE709-AE0F-E447-8310-C124E285D29B}"/>
              </a:ext>
            </a:extLst>
          </p:cNvPr>
          <p:cNvSpPr txBox="1"/>
          <p:nvPr/>
        </p:nvSpPr>
        <p:spPr>
          <a:xfrm>
            <a:off x="2843027" y="219730"/>
            <a:ext cx="8799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Reconnection (or MSO) event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A61EE48-5A76-9147-8D59-DED05F63A8D4}"/>
              </a:ext>
            </a:extLst>
          </p:cNvPr>
          <p:cNvSpPr/>
          <p:nvPr/>
        </p:nvSpPr>
        <p:spPr>
          <a:xfrm>
            <a:off x="2191992" y="3234223"/>
            <a:ext cx="7209183" cy="95998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39000"/>
            </a:schemeClr>
          </a:solidFill>
          <a:ln>
            <a:solidFill>
              <a:schemeClr val="accent1">
                <a:lumMod val="20000"/>
                <a:lumOff val="8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31495-3BF2-514D-8B13-3AEDCD584C52}"/>
              </a:ext>
            </a:extLst>
          </p:cNvPr>
          <p:cNvSpPr txBox="1"/>
          <p:nvPr/>
        </p:nvSpPr>
        <p:spPr>
          <a:xfrm>
            <a:off x="108120" y="3454940"/>
            <a:ext cx="2628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Toroidal rotation velocity</a:t>
            </a:r>
          </a:p>
          <a:p>
            <a:pPr algn="ctr"/>
            <a:r>
              <a:rPr lang="en-US" i="1" dirty="0"/>
              <a:t>(km/s)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76238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FB91E-B6BF-CE4A-B58E-7012D2B80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3" y="-2834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Momentum transport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28B541-251D-9948-AC71-949CD2DBF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26" y="1042140"/>
            <a:ext cx="5274173" cy="3862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61592A-395E-CF45-8584-12BDFB000F92}"/>
              </a:ext>
            </a:extLst>
          </p:cNvPr>
          <p:cNvSpPr txBox="1"/>
          <p:nvPr/>
        </p:nvSpPr>
        <p:spPr>
          <a:xfrm>
            <a:off x="2892384" y="4652531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82FDD"/>
                </a:solidFill>
              </a:rPr>
              <a:t>Sudden change in rotation correlated with reconnection</a:t>
            </a:r>
          </a:p>
          <a:p>
            <a:endParaRPr lang="en-US" sz="2400" dirty="0">
              <a:solidFill>
                <a:srgbClr val="082FDD"/>
              </a:solidFill>
            </a:endParaRPr>
          </a:p>
          <a:p>
            <a:r>
              <a:rPr lang="en-US" sz="2400" dirty="0">
                <a:solidFill>
                  <a:srgbClr val="082FDD"/>
                </a:solidFill>
              </a:rPr>
              <a:t>Rotation increases in edge (transport)</a:t>
            </a:r>
          </a:p>
          <a:p>
            <a:endParaRPr lang="en-US" sz="2400" dirty="0">
              <a:solidFill>
                <a:srgbClr val="082FDD"/>
              </a:solidFill>
            </a:endParaRPr>
          </a:p>
          <a:p>
            <a:r>
              <a:rPr lang="en-US" sz="2400" dirty="0">
                <a:solidFill>
                  <a:srgbClr val="082FDD"/>
                </a:solidFill>
              </a:rPr>
              <a:t>Why is momentum transported?</a:t>
            </a:r>
          </a:p>
        </p:txBody>
      </p:sp>
    </p:spTree>
    <p:extLst>
      <p:ext uri="{BB962C8B-B14F-4D97-AF65-F5344CB8AC3E}">
        <p14:creationId xmlns:p14="http://schemas.microsoft.com/office/powerpoint/2010/main" val="2595766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C400-0FA7-A14F-8F5C-A6EE996C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00" y="2359025"/>
            <a:ext cx="10515600" cy="1325563"/>
          </a:xfrm>
        </p:spPr>
        <p:txBody>
          <a:bodyPr/>
          <a:lstStyle/>
          <a:p>
            <a:r>
              <a:rPr lang="en-US" dirty="0"/>
              <a:t>Reconnection in axisymmetric tori</a:t>
            </a:r>
          </a:p>
        </p:txBody>
      </p:sp>
    </p:spTree>
    <p:extLst>
      <p:ext uri="{BB962C8B-B14F-4D97-AF65-F5344CB8AC3E}">
        <p14:creationId xmlns:p14="http://schemas.microsoft.com/office/powerpoint/2010/main" val="470134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45C9634-1523-904A-AD5B-250F62A3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38" y="-2834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Momentum transport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107D1D1-CCE7-4C48-BAF0-345164DF6D44}"/>
                  </a:ext>
                </a:extLst>
              </p:cNvPr>
              <p:cNvSpPr/>
              <p:nvPr/>
            </p:nvSpPr>
            <p:spPr>
              <a:xfrm>
                <a:off x="1788829" y="828383"/>
                <a:ext cx="7179099" cy="816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= </a:t>
                </a:r>
                <a:r>
                  <a:rPr lang="en-US" sz="3200" b="1" dirty="0">
                    <a:solidFill>
                      <a:schemeClr val="tx1"/>
                    </a:solidFill>
                  </a:rPr>
                  <a:t>&lt;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e>
                    </m:acc>
                    <m:r>
                      <a:rPr lang="en-US" sz="3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acc>
                      <m:accPr>
                        <m:chr m:val="̃"/>
                        <m:ctrlPr>
                          <a:rPr lang="en-US" sz="3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3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-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acc>
                      <m:accPr>
                        <m:chr m:val="̃"/>
                        <m:ctrlPr>
                          <a:rPr lang="en-US" sz="3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̃"/>
                        <m:ctrlPr>
                          <a:rPr lang="en-US" sz="3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sz="3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107D1D1-CCE7-4C48-BAF0-345164DF6D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829" y="828383"/>
                <a:ext cx="7179099" cy="816377"/>
              </a:xfrm>
              <a:prstGeom prst="rect">
                <a:avLst/>
              </a:prstGeom>
              <a:blipFill>
                <a:blip r:embed="rId2"/>
                <a:stretch>
                  <a:fillRect l="-707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>
            <a:extLst>
              <a:ext uri="{FF2B5EF4-FFF2-40B4-BE49-F238E27FC236}">
                <a16:creationId xmlns:a16="http://schemas.microsoft.com/office/drawing/2014/main" id="{A32200D6-7C79-5E42-9B66-A8B5499B3EF2}"/>
              </a:ext>
            </a:extLst>
          </p:cNvPr>
          <p:cNvSpPr/>
          <p:nvPr/>
        </p:nvSpPr>
        <p:spPr>
          <a:xfrm rot="16200000">
            <a:off x="4037611" y="1213504"/>
            <a:ext cx="498764" cy="121237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642178-4AB4-264F-B5D2-346FF0DC6E89}"/>
              </a:ext>
            </a:extLst>
          </p:cNvPr>
          <p:cNvSpPr txBox="1"/>
          <p:nvPr/>
        </p:nvSpPr>
        <p:spPr>
          <a:xfrm>
            <a:off x="2267927" y="2069071"/>
            <a:ext cx="3681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82FDD"/>
                </a:solidFill>
              </a:rPr>
              <a:t>Maxwell stress</a:t>
            </a:r>
          </a:p>
          <a:p>
            <a:pPr algn="ctr"/>
            <a:r>
              <a:rPr lang="en-US" sz="2400" dirty="0">
                <a:solidFill>
                  <a:srgbClr val="082FDD"/>
                </a:solidFill>
              </a:rPr>
              <a:t>(related to Hall dynamo)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6E1CF33B-1564-8848-986A-6FF52163A454}"/>
              </a:ext>
            </a:extLst>
          </p:cNvPr>
          <p:cNvSpPr/>
          <p:nvPr/>
        </p:nvSpPr>
        <p:spPr>
          <a:xfrm rot="16200000">
            <a:off x="6046067" y="953490"/>
            <a:ext cx="498764" cy="173239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F2CB0-EF4A-4B43-89AC-D332BB56EAF0}"/>
              </a:ext>
            </a:extLst>
          </p:cNvPr>
          <p:cNvSpPr txBox="1"/>
          <p:nvPr/>
        </p:nvSpPr>
        <p:spPr>
          <a:xfrm>
            <a:off x="6222893" y="2056938"/>
            <a:ext cx="248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82FDD"/>
                </a:solidFill>
              </a:rPr>
              <a:t>Reynolds stress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6CAEC8-9704-9643-BF2E-2680F93C2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8" y="3091816"/>
            <a:ext cx="5063801" cy="37481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E109CE-1A21-1F44-84BD-82AB57A1EAB5}"/>
              </a:ext>
            </a:extLst>
          </p:cNvPr>
          <p:cNvSpPr txBox="1"/>
          <p:nvPr/>
        </p:nvSpPr>
        <p:spPr>
          <a:xfrm>
            <a:off x="434438" y="3562597"/>
            <a:ext cx="2760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Terms measured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601D3-372E-4646-94B0-9752EB44782E}"/>
              </a:ext>
            </a:extLst>
          </p:cNvPr>
          <p:cNvSpPr txBox="1"/>
          <p:nvPr/>
        </p:nvSpPr>
        <p:spPr>
          <a:xfrm>
            <a:off x="8027719" y="3793429"/>
            <a:ext cx="3402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Both effects large and </a:t>
            </a:r>
            <a:r>
              <a:rPr lang="en-US" sz="2800" i="1" dirty="0"/>
              <a:t>almost</a:t>
            </a:r>
            <a:r>
              <a:rPr lang="en-US" sz="2800" dirty="0"/>
              <a:t> cancelling</a:t>
            </a:r>
          </a:p>
        </p:txBody>
      </p:sp>
    </p:spTree>
    <p:extLst>
      <p:ext uri="{BB962C8B-B14F-4D97-AF65-F5344CB8AC3E}">
        <p14:creationId xmlns:p14="http://schemas.microsoft.com/office/powerpoint/2010/main" val="153168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91382F-2C14-DD40-9A8D-B5BE6FA25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052" y="274192"/>
            <a:ext cx="8425377" cy="56348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2C0845-1AB5-E443-951E-FE533BF53CC5}"/>
              </a:ext>
            </a:extLst>
          </p:cNvPr>
          <p:cNvSpPr/>
          <p:nvPr/>
        </p:nvSpPr>
        <p:spPr>
          <a:xfrm>
            <a:off x="3300413" y="274192"/>
            <a:ext cx="3271837" cy="468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2A7CE-F318-864D-B98A-30C424374EC7}"/>
              </a:ext>
            </a:extLst>
          </p:cNvPr>
          <p:cNvSpPr txBox="1"/>
          <p:nvPr/>
        </p:nvSpPr>
        <p:spPr>
          <a:xfrm>
            <a:off x="2843027" y="219730"/>
            <a:ext cx="8799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Reconnection (or MSO) event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5441A62-237A-884F-8A11-94702F95583D}"/>
              </a:ext>
            </a:extLst>
          </p:cNvPr>
          <p:cNvSpPr/>
          <p:nvPr/>
        </p:nvSpPr>
        <p:spPr>
          <a:xfrm>
            <a:off x="442913" y="4229100"/>
            <a:ext cx="9644062" cy="92868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39000"/>
            </a:schemeClr>
          </a:solidFill>
          <a:ln>
            <a:solidFill>
              <a:schemeClr val="accent1">
                <a:lumMod val="20000"/>
                <a:lumOff val="8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E83D05-F43D-054B-9006-CE6D443C1CBA}"/>
              </a:ext>
            </a:extLst>
          </p:cNvPr>
          <p:cNvSpPr txBox="1"/>
          <p:nvPr/>
        </p:nvSpPr>
        <p:spPr>
          <a:xfrm>
            <a:off x="-28761" y="4405305"/>
            <a:ext cx="2628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Ion temperature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98854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68D5D-36F4-D040-93D2-0486F66CF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078" y="-1217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Explanation of ion heating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58516-BF9C-8541-8CC2-20C66D23F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47" y="171874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?????????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Energy source in magnetic energy,</a:t>
            </a:r>
          </a:p>
          <a:p>
            <a:pPr marL="0" indent="0" algn="ctr">
              <a:buNone/>
            </a:pPr>
            <a:r>
              <a:rPr lang="en-US" dirty="0"/>
              <a:t>But transfer mechanism not yet known</a:t>
            </a:r>
          </a:p>
        </p:txBody>
      </p:sp>
    </p:spTree>
    <p:extLst>
      <p:ext uri="{BB962C8B-B14F-4D97-AF65-F5344CB8AC3E}">
        <p14:creationId xmlns:p14="http://schemas.microsoft.com/office/powerpoint/2010/main" val="150268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F7386-EF00-664F-89EE-E7CDB5D0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346" y="161203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82FDD"/>
                </a:solidFill>
              </a:rPr>
              <a:t>Control of reconnection and MSO</a:t>
            </a:r>
          </a:p>
        </p:txBody>
      </p:sp>
    </p:spTree>
    <p:extLst>
      <p:ext uri="{BB962C8B-B14F-4D97-AF65-F5344CB8AC3E}">
        <p14:creationId xmlns:p14="http://schemas.microsoft.com/office/powerpoint/2010/main" val="110163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F9AAB5-E9C3-A242-8B29-A3D9A9D9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60" y="-142875"/>
            <a:ext cx="976810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E2CEDB-E712-984C-A968-2FA133660DDA}"/>
              </a:ext>
            </a:extLst>
          </p:cNvPr>
          <p:cNvSpPr/>
          <p:nvPr/>
        </p:nvSpPr>
        <p:spPr>
          <a:xfrm>
            <a:off x="1314450" y="0"/>
            <a:ext cx="9829800" cy="1285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AA5C1-0CEC-DC4F-91D2-01BB680303D0}"/>
              </a:ext>
            </a:extLst>
          </p:cNvPr>
          <p:cNvSpPr txBox="1"/>
          <p:nvPr/>
        </p:nvSpPr>
        <p:spPr>
          <a:xfrm>
            <a:off x="614363" y="214313"/>
            <a:ext cx="1052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Suppress reconnection (tearing instability)  - by driving edge current to reduce </a:t>
            </a:r>
            <a:r>
              <a:rPr lang="en-US" sz="2400" dirty="0" err="1"/>
              <a:t>dj</a:t>
            </a:r>
            <a:r>
              <a:rPr lang="en-US" sz="2400" dirty="0"/>
              <a:t>/</a:t>
            </a:r>
            <a:r>
              <a:rPr lang="en-US" sz="2400" dirty="0" err="1"/>
              <a:t>dr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3225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DC2BC-0E17-8642-9499-D7838612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275" y="0"/>
            <a:ext cx="10515600" cy="1325563"/>
          </a:xfrm>
        </p:spPr>
        <p:txBody>
          <a:bodyPr/>
          <a:lstStyle/>
          <a:p>
            <a:r>
              <a:rPr lang="en-US" dirty="0"/>
              <a:t>Reconnection and ion heating suppressed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40162-A7CC-D64E-99DE-98B5F0003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177" y="1463512"/>
            <a:ext cx="7151584" cy="50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86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34DD6-DC64-A74F-9A3D-1B2D650B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27" y="-121763"/>
            <a:ext cx="10515600" cy="1325563"/>
          </a:xfrm>
        </p:spPr>
        <p:txBody>
          <a:bodyPr/>
          <a:lstStyle/>
          <a:p>
            <a:r>
              <a:rPr lang="en-US" dirty="0"/>
              <a:t>The dynamo disappears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CC35F9-4D8E-C540-96CC-9C2A4523E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9714" y="1203800"/>
            <a:ext cx="9410036" cy="435133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F78842-AE9F-A940-828D-91CE518C3A52}"/>
              </a:ext>
            </a:extLst>
          </p:cNvPr>
          <p:cNvSpPr/>
          <p:nvPr/>
        </p:nvSpPr>
        <p:spPr>
          <a:xfrm>
            <a:off x="7243763" y="1203800"/>
            <a:ext cx="1285875" cy="49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90964D-5BFE-3A4C-8A8C-6891B0B8CA59}"/>
              </a:ext>
            </a:extLst>
          </p:cNvPr>
          <p:cNvSpPr txBox="1"/>
          <p:nvPr/>
        </p:nvSpPr>
        <p:spPr>
          <a:xfrm>
            <a:off x="6615112" y="1221173"/>
            <a:ext cx="282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With current control</a:t>
            </a:r>
          </a:p>
        </p:txBody>
      </p:sp>
    </p:spTree>
    <p:extLst>
      <p:ext uri="{BB962C8B-B14F-4D97-AF65-F5344CB8AC3E}">
        <p14:creationId xmlns:p14="http://schemas.microsoft.com/office/powerpoint/2010/main" val="995435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9615E-BAF7-9D45-8A0F-0458B4A79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75" y="-6288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Magnetic chaos and energy transport reduced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64A95-B4E0-E84E-99D7-9A90B9C1D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466" y="1262674"/>
            <a:ext cx="8817059" cy="533272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A671CE-04E8-4149-AA9C-BD07996426DA}"/>
              </a:ext>
            </a:extLst>
          </p:cNvPr>
          <p:cNvCxnSpPr/>
          <p:nvPr/>
        </p:nvCxnSpPr>
        <p:spPr>
          <a:xfrm>
            <a:off x="817735" y="928505"/>
            <a:ext cx="94087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06D4F4B-6888-C749-BD3E-E2CEA38F1CF0}"/>
              </a:ext>
            </a:extLst>
          </p:cNvPr>
          <p:cNvSpPr txBox="1"/>
          <p:nvPr/>
        </p:nvSpPr>
        <p:spPr>
          <a:xfrm>
            <a:off x="385763" y="3486151"/>
            <a:ext cx="1998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Electron thermal diffusivity</a:t>
            </a:r>
          </a:p>
        </p:txBody>
      </p:sp>
    </p:spTree>
    <p:extLst>
      <p:ext uri="{BB962C8B-B14F-4D97-AF65-F5344CB8AC3E}">
        <p14:creationId xmlns:p14="http://schemas.microsoft.com/office/powerpoint/2010/main" val="30752486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78CBB-3073-7E46-93F4-ED5D6F6AA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062" y="123666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82FDD"/>
                </a:solidFill>
              </a:rPr>
              <a:t>Basic reconnection experiments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3C83C-AAB3-1644-BB41-49BE9E518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12" y="31543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Set up specifically to investigate reconnection in a controlled manner </a:t>
            </a:r>
          </a:p>
        </p:txBody>
      </p:sp>
    </p:spTree>
    <p:extLst>
      <p:ext uri="{BB962C8B-B14F-4D97-AF65-F5344CB8AC3E}">
        <p14:creationId xmlns:p14="http://schemas.microsoft.com/office/powerpoint/2010/main" val="683849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BAB1A-8EED-9649-8E3C-4C349B483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824" y="0"/>
            <a:ext cx="9066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27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679E0-FBF1-664F-832B-68B940351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268" y="1"/>
            <a:ext cx="10515600" cy="781878"/>
          </a:xfrm>
        </p:spPr>
        <p:txBody>
          <a:bodyPr/>
          <a:lstStyle/>
          <a:p>
            <a:pPr algn="ctr"/>
            <a:r>
              <a:rPr lang="en-US" dirty="0"/>
              <a:t>Helical B-lines and magnetic surfaces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B0466-A443-8A47-AAD7-A53980795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363" y="1682750"/>
            <a:ext cx="5498049" cy="3308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50F22-3266-3A4C-835C-299E67DA9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721" y="1797050"/>
            <a:ext cx="3460319" cy="2647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7E2B37-9809-1142-A14A-B4FD65EA1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140" y="1334174"/>
            <a:ext cx="3592089" cy="400550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A66638-7D65-924C-999A-495640135B89}"/>
              </a:ext>
            </a:extLst>
          </p:cNvPr>
          <p:cNvCxnSpPr/>
          <p:nvPr/>
        </p:nvCxnSpPr>
        <p:spPr>
          <a:xfrm>
            <a:off x="1297967" y="781879"/>
            <a:ext cx="94087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06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452FC-C6AE-E24C-8EA0-97747102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Reconnection Experiment (MRX)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D05ABD-E306-614D-A64A-70C3F2141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242" y="1499017"/>
            <a:ext cx="7225376" cy="432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00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2"/>
          <p:cNvSpPr txBox="1">
            <a:spLocks noChangeArrowheads="1"/>
          </p:cNvSpPr>
          <p:nvPr/>
        </p:nvSpPr>
        <p:spPr bwMode="auto">
          <a:xfrm>
            <a:off x="2610390" y="321353"/>
            <a:ext cx="6894836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 i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4267" i="0" dirty="0">
                <a:solidFill>
                  <a:schemeClr val="accent2"/>
                </a:solidFill>
                <a:latin typeface="Times" charset="0"/>
              </a:rPr>
              <a:t>Experimental Setup in MRX</a:t>
            </a:r>
          </a:p>
        </p:txBody>
      </p:sp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02" y="1385888"/>
            <a:ext cx="422251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44214" y="2402595"/>
            <a:ext cx="7471561" cy="255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Toroidal current   - -&gt; poloidal magnetic field</a:t>
            </a:r>
          </a:p>
          <a:p>
            <a:r>
              <a:rPr lang="en-US" sz="2667" dirty="0"/>
              <a:t>         in coil</a:t>
            </a:r>
          </a:p>
          <a:p>
            <a:endParaRPr lang="en-US" sz="2667" dirty="0"/>
          </a:p>
          <a:p>
            <a:endParaRPr lang="en-US" sz="2667" dirty="0"/>
          </a:p>
          <a:p>
            <a:r>
              <a:rPr lang="en-US" sz="2667" dirty="0"/>
              <a:t>Time-varying     - -&gt; poloidal E field   -&gt;  plasma</a:t>
            </a:r>
          </a:p>
          <a:p>
            <a:r>
              <a:rPr lang="en-US" sz="2667" dirty="0"/>
              <a:t>                                                                  poloidal current</a:t>
            </a:r>
          </a:p>
        </p:txBody>
      </p:sp>
    </p:spTree>
    <p:extLst>
      <p:ext uri="{BB962C8B-B14F-4D97-AF65-F5344CB8AC3E}">
        <p14:creationId xmlns:p14="http://schemas.microsoft.com/office/powerpoint/2010/main" val="48587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5802" y="2185988"/>
            <a:ext cx="4866081" cy="9858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 descr="Screen Shot 2018-06-13 at 10.16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08" y="0"/>
            <a:ext cx="558595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3" y="2219247"/>
            <a:ext cx="46302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i="1" dirty="0">
                <a:solidFill>
                  <a:srgbClr val="0000FF"/>
                </a:solidFill>
              </a:rPr>
              <a:t>Driving reconnection</a:t>
            </a:r>
          </a:p>
        </p:txBody>
      </p:sp>
    </p:spTree>
    <p:extLst>
      <p:ext uri="{BB962C8B-B14F-4D97-AF65-F5344CB8AC3E}">
        <p14:creationId xmlns:p14="http://schemas.microsoft.com/office/powerpoint/2010/main" val="1218875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026"/>
          <p:cNvSpPr txBox="1">
            <a:spLocks noChangeArrowheads="1"/>
          </p:cNvSpPr>
          <p:nvPr/>
        </p:nvSpPr>
        <p:spPr bwMode="auto">
          <a:xfrm>
            <a:off x="406400" y="249249"/>
            <a:ext cx="1137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Helvetica" pitchFamily="-1" charset="0"/>
              </a:rPr>
              <a:t>Details of reconnection measured</a:t>
            </a:r>
            <a:endParaRPr lang="en-US" sz="3200" dirty="0">
              <a:solidFill>
                <a:schemeClr val="accent2"/>
              </a:solidFill>
              <a:latin typeface="Times" pitchFamily="-1" charset="0"/>
            </a:endParaRPr>
          </a:p>
        </p:txBody>
      </p:sp>
      <p:pic>
        <p:nvPicPr>
          <p:cNvPr id="52227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676401"/>
            <a:ext cx="4994700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1028"/>
          <p:cNvSpPr>
            <a:spLocks noChangeArrowheads="1"/>
          </p:cNvSpPr>
          <p:nvPr/>
        </p:nvSpPr>
        <p:spPr bwMode="auto">
          <a:xfrm>
            <a:off x="5689600" y="1371601"/>
            <a:ext cx="6197600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133">
                <a:latin typeface="Helvetica" pitchFamily="-1" charset="0"/>
              </a:rPr>
              <a:t>Experimentally measured flux evolution</a:t>
            </a:r>
          </a:p>
        </p:txBody>
      </p:sp>
      <p:sp>
        <p:nvSpPr>
          <p:cNvPr id="52229" name="Rectangle 1029"/>
          <p:cNvSpPr>
            <a:spLocks noChangeArrowheads="1"/>
          </p:cNvSpPr>
          <p:nvPr/>
        </p:nvSpPr>
        <p:spPr bwMode="auto">
          <a:xfrm>
            <a:off x="406400" y="5317077"/>
            <a:ext cx="3860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Helvetica" pitchFamily="-1" charset="0"/>
              </a:rPr>
              <a:t>n</a:t>
            </a:r>
            <a:r>
              <a:rPr lang="en-US" sz="2400" baseline="-25000" dirty="0">
                <a:latin typeface="Helvetica" pitchFamily="-1" charset="0"/>
              </a:rPr>
              <a:t>e</a:t>
            </a:r>
            <a:r>
              <a:rPr lang="en-US" sz="2400" dirty="0">
                <a:latin typeface="Helvetica" pitchFamily="-1" charset="0"/>
              </a:rPr>
              <a:t>= 1-10 x10</a:t>
            </a:r>
            <a:r>
              <a:rPr lang="en-US" sz="2400" baseline="30000" dirty="0">
                <a:latin typeface="Helvetica" pitchFamily="-1" charset="0"/>
              </a:rPr>
              <a:t>13</a:t>
            </a:r>
            <a:r>
              <a:rPr lang="en-US" sz="2400" dirty="0">
                <a:latin typeface="Helvetica" pitchFamily="-1" charset="0"/>
              </a:rPr>
              <a:t> cm</a:t>
            </a:r>
            <a:r>
              <a:rPr lang="en-US" sz="2400" baseline="30000" dirty="0">
                <a:latin typeface="Helvetica" pitchFamily="-1" charset="0"/>
              </a:rPr>
              <a:t>-3</a:t>
            </a:r>
            <a:r>
              <a:rPr lang="en-US" sz="2400" dirty="0">
                <a:latin typeface="Helvetica" pitchFamily="-1" charset="0"/>
              </a:rPr>
              <a:t>, </a:t>
            </a:r>
          </a:p>
          <a:p>
            <a:r>
              <a:rPr lang="en-US" sz="2400" dirty="0">
                <a:latin typeface="Helvetica" pitchFamily="-1" charset="0"/>
              </a:rPr>
              <a:t>T</a:t>
            </a:r>
            <a:r>
              <a:rPr lang="en-US" sz="2400" baseline="-25000" dirty="0">
                <a:latin typeface="Helvetica" pitchFamily="-1" charset="0"/>
              </a:rPr>
              <a:t>e</a:t>
            </a:r>
            <a:r>
              <a:rPr lang="en-US" sz="2400" dirty="0">
                <a:latin typeface="Helvetica" pitchFamily="-1" charset="0"/>
              </a:rPr>
              <a:t>~5-15 </a:t>
            </a:r>
            <a:r>
              <a:rPr lang="en-US" sz="2400" dirty="0" err="1">
                <a:latin typeface="Helvetica" pitchFamily="-1" charset="0"/>
              </a:rPr>
              <a:t>eV</a:t>
            </a:r>
            <a:r>
              <a:rPr lang="en-US" sz="2400" dirty="0">
                <a:latin typeface="Helvetica" pitchFamily="-1" charset="0"/>
              </a:rPr>
              <a:t>, </a:t>
            </a:r>
          </a:p>
          <a:p>
            <a:r>
              <a:rPr lang="en-US" sz="2400" dirty="0">
                <a:latin typeface="Helvetica" pitchFamily="-1" charset="0"/>
              </a:rPr>
              <a:t>B~100-500 G, </a:t>
            </a:r>
          </a:p>
          <a:p>
            <a:r>
              <a:rPr lang="en-US" sz="2400" dirty="0">
                <a:latin typeface="Helvetica" pitchFamily="-1" charset="0"/>
              </a:rPr>
              <a:t>S </a:t>
            </a:r>
            <a:r>
              <a:rPr lang="en-US" sz="2400" u="sng" dirty="0">
                <a:latin typeface="Helvetica" pitchFamily="-1" charset="0"/>
              </a:rPr>
              <a:t>&lt;</a:t>
            </a:r>
            <a:r>
              <a:rPr lang="en-US" sz="2400" dirty="0">
                <a:latin typeface="Helvetica" pitchFamily="-1" charset="0"/>
              </a:rPr>
              <a:t> 1000</a:t>
            </a:r>
          </a:p>
        </p:txBody>
      </p:sp>
      <p:pic>
        <p:nvPicPr>
          <p:cNvPr id="52232" name="Picture 10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5075" y="1752600"/>
            <a:ext cx="64008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PPL horizontal line550.psd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032" y="924635"/>
            <a:ext cx="11277600" cy="12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002216" y="5722145"/>
            <a:ext cx="568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Formation of current sheet</a:t>
            </a:r>
          </a:p>
        </p:txBody>
      </p:sp>
    </p:spTree>
    <p:extLst>
      <p:ext uri="{BB962C8B-B14F-4D97-AF65-F5344CB8AC3E}">
        <p14:creationId xmlns:p14="http://schemas.microsoft.com/office/powerpoint/2010/main" val="105368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6901B-E1C3-9C4C-817A-F37008698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62" y="-21407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Measured transition from MHD to two-fluid regime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4FF48-AF3A-0A4D-BAC4-10C591070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338" y="1249605"/>
            <a:ext cx="5765276" cy="4505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19127E-E566-4648-BF3A-B2CE5354B668}"/>
                  </a:ext>
                </a:extLst>
              </p:cNvPr>
              <p:cNvSpPr txBox="1"/>
              <p:nvPr/>
            </p:nvSpPr>
            <p:spPr>
              <a:xfrm>
                <a:off x="2042557" y="2620041"/>
                <a:ext cx="403700" cy="882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19127E-E566-4648-BF3A-B2CE5354B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557" y="2620041"/>
                <a:ext cx="403700" cy="882165"/>
              </a:xfrm>
              <a:prstGeom prst="rect">
                <a:avLst/>
              </a:prstGeom>
              <a:blipFill>
                <a:blip r:embed="rId3"/>
                <a:stretch>
                  <a:fillRect l="-18182" r="-24242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428FA7-B00B-4544-B6E6-AA74A0892801}"/>
              </a:ext>
            </a:extLst>
          </p:cNvPr>
          <p:cNvCxnSpPr/>
          <p:nvPr/>
        </p:nvCxnSpPr>
        <p:spPr>
          <a:xfrm>
            <a:off x="817735" y="928505"/>
            <a:ext cx="94087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8C41C54-BFE0-9946-B5F7-EBA1F9D99318}"/>
              </a:ext>
            </a:extLst>
          </p:cNvPr>
          <p:cNvSpPr/>
          <p:nvPr/>
        </p:nvSpPr>
        <p:spPr>
          <a:xfrm>
            <a:off x="3043239" y="5369044"/>
            <a:ext cx="5504375" cy="3684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263EA-32F5-554E-AB6B-9389261B8BF6}"/>
              </a:ext>
            </a:extLst>
          </p:cNvPr>
          <p:cNvSpPr txBox="1"/>
          <p:nvPr/>
        </p:nvSpPr>
        <p:spPr>
          <a:xfrm>
            <a:off x="2446257" y="5369044"/>
            <a:ext cx="691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0.1                                1                              10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BFBB57-D466-C14D-A9A7-84EFF0C0F3E7}"/>
                  </a:ext>
                </a:extLst>
              </p:cNvPr>
              <p:cNvSpPr txBox="1"/>
              <p:nvPr/>
            </p:nvSpPr>
            <p:spPr>
              <a:xfrm>
                <a:off x="5214628" y="5579980"/>
                <a:ext cx="900696" cy="625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BFBB57-D466-C14D-A9A7-84EFF0C0F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628" y="5579980"/>
                <a:ext cx="900696" cy="625877"/>
              </a:xfrm>
              <a:prstGeom prst="rect">
                <a:avLst/>
              </a:prstGeom>
              <a:blipFill>
                <a:blip r:embed="rId4"/>
                <a:stretch>
                  <a:fillRect l="-43056" t="-105882" r="-6944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6478A7-51FF-3545-AAF7-C5D096882218}"/>
                  </a:ext>
                </a:extLst>
              </p:cNvPr>
              <p:cNvSpPr txBox="1"/>
              <p:nvPr/>
            </p:nvSpPr>
            <p:spPr>
              <a:xfrm>
                <a:off x="9526532" y="5579980"/>
                <a:ext cx="1399870" cy="481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𝑝𝑖</m:t>
                            </m:r>
                          </m:sub>
                        </m:sSub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6478A7-51FF-3545-AAF7-C5D096882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6532" y="5579980"/>
                <a:ext cx="1399870" cy="481927"/>
              </a:xfrm>
              <a:prstGeom prst="rect">
                <a:avLst/>
              </a:prstGeom>
              <a:blipFill>
                <a:blip r:embed="rId5"/>
                <a:stretch>
                  <a:fillRect l="-9009" t="-133333" r="-5405" b="-2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E12904A-632D-EC40-943F-BDC666CF5086}"/>
              </a:ext>
            </a:extLst>
          </p:cNvPr>
          <p:cNvSpPr txBox="1"/>
          <p:nvPr/>
        </p:nvSpPr>
        <p:spPr>
          <a:xfrm>
            <a:off x="4335959" y="4410448"/>
            <a:ext cx="156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MHD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B4E7E7-B088-BF4A-B5C3-3358B6BF3F5F}"/>
              </a:ext>
            </a:extLst>
          </p:cNvPr>
          <p:cNvCxnSpPr>
            <a:cxnSpLocks/>
          </p:cNvCxnSpPr>
          <p:nvPr/>
        </p:nvCxnSpPr>
        <p:spPr>
          <a:xfrm>
            <a:off x="4757738" y="4810558"/>
            <a:ext cx="456890" cy="2373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523EF26-751E-EB45-B8F0-97224FB525DF}"/>
              </a:ext>
            </a:extLst>
          </p:cNvPr>
          <p:cNvSpPr txBox="1"/>
          <p:nvPr/>
        </p:nvSpPr>
        <p:spPr>
          <a:xfrm>
            <a:off x="5033242" y="3076919"/>
            <a:ext cx="156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2-fluid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CC0DD6-E90B-414A-A105-DD76FC2747CE}"/>
              </a:ext>
            </a:extLst>
          </p:cNvPr>
          <p:cNvCxnSpPr>
            <a:cxnSpLocks/>
          </p:cNvCxnSpPr>
          <p:nvPr/>
        </p:nvCxnSpPr>
        <p:spPr>
          <a:xfrm>
            <a:off x="5426602" y="3502206"/>
            <a:ext cx="456890" cy="2373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450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DE44D-2D64-4646-890F-3DE9EB418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Observe field structure predicted by Hall effect (quadrupolar)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EA52BD-E4E7-834F-9FB3-D14B72C3E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770" y="1587912"/>
            <a:ext cx="56007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35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/>
          </p:cNvSpPr>
          <p:nvPr/>
        </p:nvSpPr>
        <p:spPr bwMode="auto">
          <a:xfrm>
            <a:off x="6062148" y="330210"/>
            <a:ext cx="4335053" cy="5744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54185" bIns="0">
            <a:prstTxWarp prst="textNoShape">
              <a:avLst/>
            </a:prstTxWarp>
            <a:spAutoFit/>
          </a:bodyPr>
          <a:lstStyle/>
          <a:p>
            <a:pPr marL="52916"/>
            <a:r>
              <a:rPr lang="en-US" sz="3733">
                <a:solidFill>
                  <a:srgbClr val="FFFFFF"/>
                </a:solidFill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rPr>
              <a:t>The Northern Lights</a:t>
            </a:r>
          </a:p>
        </p:txBody>
      </p:sp>
      <p:pic>
        <p:nvPicPr>
          <p:cNvPr id="3" name="Picture 2" descr="fig6-eps-converted-to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04" y="723073"/>
            <a:ext cx="6512971" cy="54886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5015" y="6211679"/>
            <a:ext cx="266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: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220375" y="3128963"/>
            <a:ext cx="4055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Electron and ion flow vectors</a:t>
            </a:r>
          </a:p>
        </p:txBody>
      </p:sp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406400" y="249249"/>
            <a:ext cx="1137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082FDD"/>
                </a:solidFill>
                <a:latin typeface="Helvetica" pitchFamily="-1" charset="0"/>
              </a:rPr>
              <a:t>Electron and ion flow velocity measured</a:t>
            </a:r>
            <a:endParaRPr lang="en-US" sz="3200" dirty="0">
              <a:solidFill>
                <a:srgbClr val="082FDD"/>
              </a:solidFill>
              <a:latin typeface="Times" pitchFamily="-1" charset="0"/>
            </a:endParaRPr>
          </a:p>
        </p:txBody>
      </p:sp>
      <p:pic>
        <p:nvPicPr>
          <p:cNvPr id="8" name="Picture 7" descr="PPPL horizontal line550.psd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032" y="924635"/>
            <a:ext cx="11277600" cy="12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063382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161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plasma merging device</a:t>
            </a:r>
            <a:br>
              <a:rPr lang="en-US" dirty="0"/>
            </a:br>
            <a:r>
              <a:rPr lang="en-US" dirty="0"/>
              <a:t>(Tokyo)</a:t>
            </a:r>
          </a:p>
        </p:txBody>
      </p:sp>
      <p:pic>
        <p:nvPicPr>
          <p:cNvPr id="7" name="Picture 6" descr="Screen Shot 2018-06-14 at 6.58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1" y="1998133"/>
            <a:ext cx="11785600" cy="48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747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ig13FRCFormation.jpeg                                         00000002HD2                            B7B665ED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6089" y="1218955"/>
            <a:ext cx="8579555" cy="5396692"/>
          </a:xfrm>
        </p:spPr>
      </p:pic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567505" y="90736"/>
            <a:ext cx="11525956" cy="42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ja-JP" sz="3200" dirty="0">
                <a:latin typeface="Helvetica"/>
                <a:ea typeface="Osaka" charset="0"/>
                <a:cs typeface="Helvetica"/>
              </a:rPr>
              <a:t>                  Strong ion heating during reconnection</a:t>
            </a:r>
          </a:p>
        </p:txBody>
      </p:sp>
      <p:pic>
        <p:nvPicPr>
          <p:cNvPr id="5" name="Picture 4" descr="PPPL horizontal line550.psd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032" y="490807"/>
            <a:ext cx="11277600" cy="12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r>
              <a:rPr lang="en-US" dirty="0"/>
              <a:t>Yamada.APS.15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70044" y="6511928"/>
            <a:ext cx="2844800" cy="365125"/>
          </a:xfrm>
        </p:spPr>
        <p:txBody>
          <a:bodyPr/>
          <a:lstStyle/>
          <a:p>
            <a:fld id="{CCD5C2EF-6156-BA44-8FC1-F519B0B7197E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90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37E7-2A73-5645-A993-A7E170421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experiments possibly for Friday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0FDE6-6342-D444-8A27-16DBEB857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5650"/>
            <a:ext cx="10515600" cy="4351338"/>
          </a:xfrm>
        </p:spPr>
        <p:txBody>
          <a:bodyPr/>
          <a:lstStyle/>
          <a:p>
            <a:r>
              <a:rPr lang="en-US" dirty="0"/>
              <a:t>High energy density physics (laser driven)</a:t>
            </a:r>
          </a:p>
          <a:p>
            <a:endParaRPr lang="en-US" dirty="0"/>
          </a:p>
          <a:p>
            <a:r>
              <a:rPr lang="en-US" dirty="0"/>
              <a:t>Liquid metal experiments for dynamo</a:t>
            </a:r>
          </a:p>
          <a:p>
            <a:endParaRPr lang="en-US" dirty="0"/>
          </a:p>
          <a:p>
            <a:r>
              <a:rPr lang="en-US" dirty="0"/>
              <a:t>Other new experiments: Wisconsin</a:t>
            </a:r>
            <a:r>
              <a:rPr lang="en-US"/>
              <a:t>, Princeton…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73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CFEBD059-BF40-064C-945C-800615A4E296}"/>
              </a:ext>
            </a:extLst>
          </p:cNvPr>
          <p:cNvSpPr/>
          <p:nvPr/>
        </p:nvSpPr>
        <p:spPr>
          <a:xfrm>
            <a:off x="953037" y="2501356"/>
            <a:ext cx="1648496" cy="1117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AB66AC-4183-9A49-A7A7-0678F19AF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693" y="-162515"/>
            <a:ext cx="10515600" cy="1325563"/>
          </a:xfrm>
        </p:spPr>
        <p:txBody>
          <a:bodyPr/>
          <a:lstStyle/>
          <a:p>
            <a:r>
              <a:rPr lang="en-US" dirty="0"/>
              <a:t>Measure of twist of field lines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33D369-DB4F-3643-9938-8CD6D8C4A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9209" y="985909"/>
            <a:ext cx="3960746" cy="3030894"/>
          </a:xfrm>
          <a:prstGeom prst="rect">
            <a:avLst/>
          </a:prstGeom>
        </p:spPr>
      </p:pic>
      <p:sp>
        <p:nvSpPr>
          <p:cNvPr id="15" name="Curved Up Arrow 14">
            <a:extLst>
              <a:ext uri="{FF2B5EF4-FFF2-40B4-BE49-F238E27FC236}">
                <a16:creationId xmlns:a16="http://schemas.microsoft.com/office/drawing/2014/main" id="{6943EED8-5875-3C43-B5BB-80BA8E2EBA7C}"/>
              </a:ext>
            </a:extLst>
          </p:cNvPr>
          <p:cNvSpPr/>
          <p:nvPr/>
        </p:nvSpPr>
        <p:spPr>
          <a:xfrm rot="10800000">
            <a:off x="9379755" y="1725233"/>
            <a:ext cx="1854200" cy="889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Left Arrow 20">
            <a:extLst>
              <a:ext uri="{FF2B5EF4-FFF2-40B4-BE49-F238E27FC236}">
                <a16:creationId xmlns:a16="http://schemas.microsoft.com/office/drawing/2014/main" id="{50401732-6ECD-B945-B14F-41AFF8A4B366}"/>
              </a:ext>
            </a:extLst>
          </p:cNvPr>
          <p:cNvSpPr/>
          <p:nvPr/>
        </p:nvSpPr>
        <p:spPr>
          <a:xfrm rot="18117889">
            <a:off x="6734494" y="1522892"/>
            <a:ext cx="827712" cy="386735"/>
          </a:xfrm>
          <a:prstGeom prst="leftArrow">
            <a:avLst>
              <a:gd name="adj1" fmla="val 5225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1B1EDF-8159-B948-8CA0-E4C3D34D4DBD}"/>
              </a:ext>
            </a:extLst>
          </p:cNvPr>
          <p:cNvCxnSpPr/>
          <p:nvPr/>
        </p:nvCxnSpPr>
        <p:spPr>
          <a:xfrm>
            <a:off x="10444766" y="2859110"/>
            <a:ext cx="0" cy="759854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EE7BE71-EDCF-244D-8F4D-2DB2C6E29B67}"/>
              </a:ext>
            </a:extLst>
          </p:cNvPr>
          <p:cNvSpPr/>
          <p:nvPr/>
        </p:nvSpPr>
        <p:spPr>
          <a:xfrm>
            <a:off x="8999582" y="3206840"/>
            <a:ext cx="1191184" cy="8099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7FE8AE1-4A4D-4F43-93B1-3A77786B6FD4}"/>
              </a:ext>
            </a:extLst>
          </p:cNvPr>
          <p:cNvSpPr/>
          <p:nvPr/>
        </p:nvSpPr>
        <p:spPr>
          <a:xfrm>
            <a:off x="7868802" y="2665749"/>
            <a:ext cx="1191184" cy="8099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DF43B5-60EE-1E4B-9DED-41E757B50DE5}"/>
              </a:ext>
            </a:extLst>
          </p:cNvPr>
          <p:cNvSpPr txBox="1"/>
          <p:nvPr/>
        </p:nvSpPr>
        <p:spPr>
          <a:xfrm>
            <a:off x="11075831" y="3361387"/>
            <a:ext cx="1609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radial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D8530EE-5B6A-074C-9D19-1255C1495C4A}"/>
                  </a:ext>
                </a:extLst>
              </p:cNvPr>
              <p:cNvSpPr txBox="1"/>
              <p:nvPr/>
            </p:nvSpPr>
            <p:spPr>
              <a:xfrm>
                <a:off x="8468686" y="2598495"/>
                <a:ext cx="16098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Poloidal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D8530EE-5B6A-074C-9D19-1255C1495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686" y="2598495"/>
                <a:ext cx="1609859" cy="461665"/>
              </a:xfrm>
              <a:prstGeom prst="rect">
                <a:avLst/>
              </a:prstGeom>
              <a:blipFill>
                <a:blip r:embed="rId3"/>
                <a:stretch>
                  <a:fillRect l="-5469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6F14FD-8D69-BF41-897A-B41702FB872D}"/>
                  </a:ext>
                </a:extLst>
              </p:cNvPr>
              <p:cNvSpPr txBox="1"/>
              <p:nvPr/>
            </p:nvSpPr>
            <p:spPr>
              <a:xfrm>
                <a:off x="5520703" y="1970291"/>
                <a:ext cx="17708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    Toroidal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6F14FD-8D69-BF41-897A-B41702FB8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703" y="1970291"/>
                <a:ext cx="1770877" cy="461665"/>
              </a:xfrm>
              <a:prstGeom prst="rect">
                <a:avLst/>
              </a:prstGeom>
              <a:blipFill>
                <a:blip r:embed="rId4"/>
                <a:stretch>
                  <a:fillRect t="-54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79E3ED-EB90-9D4F-A7E3-92F0AE90A914}"/>
              </a:ext>
            </a:extLst>
          </p:cNvPr>
          <p:cNvCxnSpPr>
            <a:cxnSpLocks/>
          </p:cNvCxnSpPr>
          <p:nvPr/>
        </p:nvCxnSpPr>
        <p:spPr>
          <a:xfrm flipH="1">
            <a:off x="9057839" y="3060160"/>
            <a:ext cx="2147" cy="1218254"/>
          </a:xfrm>
          <a:prstGeom prst="line">
            <a:avLst/>
          </a:prstGeom>
          <a:ln w="539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567B143-50D5-4241-AC8F-90E0A1BEDA9C}"/>
              </a:ext>
            </a:extLst>
          </p:cNvPr>
          <p:cNvSpPr txBox="1"/>
          <p:nvPr/>
        </p:nvSpPr>
        <p:spPr>
          <a:xfrm>
            <a:off x="9582709" y="3775397"/>
            <a:ext cx="991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9838210-B748-1049-B544-0F416E0856A4}"/>
              </a:ext>
            </a:extLst>
          </p:cNvPr>
          <p:cNvCxnSpPr/>
          <p:nvPr/>
        </p:nvCxnSpPr>
        <p:spPr>
          <a:xfrm>
            <a:off x="10485192" y="3755194"/>
            <a:ext cx="0" cy="523220"/>
          </a:xfrm>
          <a:prstGeom prst="line">
            <a:avLst/>
          </a:prstGeom>
          <a:ln w="539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8EA58E5-2580-224E-A67A-3B832C7CA3F5}"/>
              </a:ext>
            </a:extLst>
          </p:cNvPr>
          <p:cNvCxnSpPr/>
          <p:nvPr/>
        </p:nvCxnSpPr>
        <p:spPr>
          <a:xfrm>
            <a:off x="9968248" y="4037007"/>
            <a:ext cx="4765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D278E60-87D6-E449-8D0F-28FF3EB7A3C9}"/>
              </a:ext>
            </a:extLst>
          </p:cNvPr>
          <p:cNvCxnSpPr/>
          <p:nvPr/>
        </p:nvCxnSpPr>
        <p:spPr>
          <a:xfrm flipH="1">
            <a:off x="9234152" y="4016803"/>
            <a:ext cx="3610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0FE9B0A-8054-8946-AD13-B719243F1677}"/>
                  </a:ext>
                </a:extLst>
              </p:cNvPr>
              <p:cNvSpPr txBox="1"/>
              <p:nvPr/>
            </p:nvSpPr>
            <p:spPr>
              <a:xfrm>
                <a:off x="1070882" y="2633008"/>
                <a:ext cx="1267783" cy="751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0FE9B0A-8054-8946-AD13-B719243F1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882" y="2633008"/>
                <a:ext cx="1267783" cy="751872"/>
              </a:xfrm>
              <a:prstGeom prst="rect">
                <a:avLst/>
              </a:prstGeom>
              <a:blipFill>
                <a:blip r:embed="rId5"/>
                <a:stretch>
                  <a:fillRect l="-5000" r="-100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C55708E-96F8-C94B-AE0D-090CBAEEEC14}"/>
                  </a:ext>
                </a:extLst>
              </p:cNvPr>
              <p:cNvSpPr txBox="1"/>
              <p:nvPr/>
            </p:nvSpPr>
            <p:spPr>
              <a:xfrm>
                <a:off x="940158" y="1440846"/>
                <a:ext cx="4775795" cy="7669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𝑡𝑜𝑟𝑜𝑖𝑑𝑎𝑙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𝑤𝑖𝑛𝑑𝑖𝑛𝑔𝑠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𝑝𝑜𝑙𝑜𝑖𝑑𝑎𝑙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𝑤𝑖𝑛𝑑𝑖𝑛𝑔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C55708E-96F8-C94B-AE0D-090CBAEEE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158" y="1440846"/>
                <a:ext cx="4775795" cy="766941"/>
              </a:xfrm>
              <a:prstGeom prst="rect">
                <a:avLst/>
              </a:prstGeom>
              <a:blipFill>
                <a:blip r:embed="rId6"/>
                <a:stretch>
                  <a:fillRect l="-796" t="-4839" r="-159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670E4DC1-8B60-6D4F-A784-321F6D6006DF}"/>
              </a:ext>
            </a:extLst>
          </p:cNvPr>
          <p:cNvSpPr txBox="1"/>
          <p:nvPr/>
        </p:nvSpPr>
        <p:spPr>
          <a:xfrm>
            <a:off x="2986725" y="2744997"/>
            <a:ext cx="3148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Safety factor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740D58E-88C1-9740-8DEC-CAB69AE534DC}"/>
              </a:ext>
            </a:extLst>
          </p:cNvPr>
          <p:cNvCxnSpPr/>
          <p:nvPr/>
        </p:nvCxnSpPr>
        <p:spPr>
          <a:xfrm>
            <a:off x="940158" y="850006"/>
            <a:ext cx="94087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E25A4CB-F1A2-2F4E-898D-9CDC3AB55487}"/>
              </a:ext>
            </a:extLst>
          </p:cNvPr>
          <p:cNvCxnSpPr/>
          <p:nvPr/>
        </p:nvCxnSpPr>
        <p:spPr>
          <a:xfrm>
            <a:off x="10444766" y="3618964"/>
            <a:ext cx="535189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3959A47-C313-7041-95FA-D62319161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2376" y="3139462"/>
            <a:ext cx="4358017" cy="364330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E1BFEEA-4A35-7B4A-AD22-E90684493CBE}"/>
              </a:ext>
            </a:extLst>
          </p:cNvPr>
          <p:cNvCxnSpPr>
            <a:cxnSpLocks/>
          </p:cNvCxnSpPr>
          <p:nvPr/>
        </p:nvCxnSpPr>
        <p:spPr>
          <a:xfrm>
            <a:off x="9023473" y="2196843"/>
            <a:ext cx="21765" cy="542634"/>
          </a:xfrm>
          <a:prstGeom prst="line">
            <a:avLst/>
          </a:prstGeom>
          <a:ln w="539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47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3404482-9EBE-2249-818E-A1AF5C341513}"/>
              </a:ext>
            </a:extLst>
          </p:cNvPr>
          <p:cNvSpPr/>
          <p:nvPr/>
        </p:nvSpPr>
        <p:spPr>
          <a:xfrm>
            <a:off x="1925391" y="4946566"/>
            <a:ext cx="1648496" cy="1117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05A294-6D0B-0B4A-BA4A-01F20B1A5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770" y="-134563"/>
            <a:ext cx="11410335" cy="1143000"/>
          </a:xfrm>
        </p:spPr>
        <p:txBody>
          <a:bodyPr>
            <a:noAutofit/>
          </a:bodyPr>
          <a:lstStyle/>
          <a:p>
            <a:r>
              <a:rPr lang="en-US" sz="3600" dirty="0"/>
              <a:t>Where does reconnection occur in a torus?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A90F6C-3AA5-2043-BDEA-DF559BE9A5E4}"/>
              </a:ext>
            </a:extLst>
          </p:cNvPr>
          <p:cNvCxnSpPr/>
          <p:nvPr/>
        </p:nvCxnSpPr>
        <p:spPr>
          <a:xfrm>
            <a:off x="1105068" y="825031"/>
            <a:ext cx="99842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BF52BB6F-A813-A14A-B33D-2FA4B5D9EABE}"/>
              </a:ext>
            </a:extLst>
          </p:cNvPr>
          <p:cNvSpPr/>
          <p:nvPr/>
        </p:nvSpPr>
        <p:spPr>
          <a:xfrm>
            <a:off x="7911120" y="1599700"/>
            <a:ext cx="2011680" cy="182880"/>
          </a:xfrm>
          <a:custGeom>
            <a:avLst/>
            <a:gdLst>
              <a:gd name="connsiteX0" fmla="*/ 0 w 3221502"/>
              <a:gd name="connsiteY0" fmla="*/ 309644 h 661336"/>
              <a:gd name="connsiteX1" fmla="*/ 506437 w 3221502"/>
              <a:gd name="connsiteY1" fmla="*/ 14222 h 661336"/>
              <a:gd name="connsiteX2" fmla="*/ 1041009 w 3221502"/>
              <a:gd name="connsiteY2" fmla="*/ 337779 h 661336"/>
              <a:gd name="connsiteX3" fmla="*/ 1631852 w 3221502"/>
              <a:gd name="connsiteY3" fmla="*/ 661336 h 661336"/>
              <a:gd name="connsiteX4" fmla="*/ 2194560 w 3221502"/>
              <a:gd name="connsiteY4" fmla="*/ 337779 h 661336"/>
              <a:gd name="connsiteX5" fmla="*/ 2771336 w 3221502"/>
              <a:gd name="connsiteY5" fmla="*/ 154 h 661336"/>
              <a:gd name="connsiteX6" fmla="*/ 3221502 w 3221502"/>
              <a:gd name="connsiteY6" fmla="*/ 379982 h 661336"/>
              <a:gd name="connsiteX7" fmla="*/ 3221502 w 3221502"/>
              <a:gd name="connsiteY7" fmla="*/ 379982 h 661336"/>
              <a:gd name="connsiteX8" fmla="*/ 3221502 w 3221502"/>
              <a:gd name="connsiteY8" fmla="*/ 379982 h 66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1502" h="661336">
                <a:moveTo>
                  <a:pt x="0" y="309644"/>
                </a:moveTo>
                <a:cubicBezTo>
                  <a:pt x="166468" y="159588"/>
                  <a:pt x="332936" y="9533"/>
                  <a:pt x="506437" y="14222"/>
                </a:cubicBezTo>
                <a:cubicBezTo>
                  <a:pt x="679938" y="18911"/>
                  <a:pt x="853440" y="229927"/>
                  <a:pt x="1041009" y="337779"/>
                </a:cubicBezTo>
                <a:cubicBezTo>
                  <a:pt x="1228578" y="445631"/>
                  <a:pt x="1439594" y="661336"/>
                  <a:pt x="1631852" y="661336"/>
                </a:cubicBezTo>
                <a:cubicBezTo>
                  <a:pt x="1824110" y="661336"/>
                  <a:pt x="2194560" y="337779"/>
                  <a:pt x="2194560" y="337779"/>
                </a:cubicBezTo>
                <a:cubicBezTo>
                  <a:pt x="2384474" y="227582"/>
                  <a:pt x="2600179" y="-6880"/>
                  <a:pt x="2771336" y="154"/>
                </a:cubicBezTo>
                <a:cubicBezTo>
                  <a:pt x="2942493" y="7188"/>
                  <a:pt x="3221502" y="379982"/>
                  <a:pt x="3221502" y="379982"/>
                </a:cubicBezTo>
                <a:lnTo>
                  <a:pt x="3221502" y="379982"/>
                </a:lnTo>
                <a:lnTo>
                  <a:pt x="3221502" y="379982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17566D3-3B35-8746-BE2F-AACCD46E7AE9}"/>
              </a:ext>
            </a:extLst>
          </p:cNvPr>
          <p:cNvSpPr/>
          <p:nvPr/>
        </p:nvSpPr>
        <p:spPr>
          <a:xfrm>
            <a:off x="7911120" y="1470065"/>
            <a:ext cx="2011680" cy="182880"/>
          </a:xfrm>
          <a:custGeom>
            <a:avLst/>
            <a:gdLst>
              <a:gd name="connsiteX0" fmla="*/ 0 w 3221502"/>
              <a:gd name="connsiteY0" fmla="*/ 309644 h 661336"/>
              <a:gd name="connsiteX1" fmla="*/ 506437 w 3221502"/>
              <a:gd name="connsiteY1" fmla="*/ 14222 h 661336"/>
              <a:gd name="connsiteX2" fmla="*/ 1041009 w 3221502"/>
              <a:gd name="connsiteY2" fmla="*/ 337779 h 661336"/>
              <a:gd name="connsiteX3" fmla="*/ 1631852 w 3221502"/>
              <a:gd name="connsiteY3" fmla="*/ 661336 h 661336"/>
              <a:gd name="connsiteX4" fmla="*/ 2194560 w 3221502"/>
              <a:gd name="connsiteY4" fmla="*/ 337779 h 661336"/>
              <a:gd name="connsiteX5" fmla="*/ 2771336 w 3221502"/>
              <a:gd name="connsiteY5" fmla="*/ 154 h 661336"/>
              <a:gd name="connsiteX6" fmla="*/ 3221502 w 3221502"/>
              <a:gd name="connsiteY6" fmla="*/ 379982 h 661336"/>
              <a:gd name="connsiteX7" fmla="*/ 3221502 w 3221502"/>
              <a:gd name="connsiteY7" fmla="*/ 379982 h 661336"/>
              <a:gd name="connsiteX8" fmla="*/ 3221502 w 3221502"/>
              <a:gd name="connsiteY8" fmla="*/ 379982 h 66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1502" h="661336">
                <a:moveTo>
                  <a:pt x="0" y="309644"/>
                </a:moveTo>
                <a:cubicBezTo>
                  <a:pt x="166468" y="159588"/>
                  <a:pt x="332936" y="9533"/>
                  <a:pt x="506437" y="14222"/>
                </a:cubicBezTo>
                <a:cubicBezTo>
                  <a:pt x="679938" y="18911"/>
                  <a:pt x="853440" y="229927"/>
                  <a:pt x="1041009" y="337779"/>
                </a:cubicBezTo>
                <a:cubicBezTo>
                  <a:pt x="1228578" y="445631"/>
                  <a:pt x="1439594" y="661336"/>
                  <a:pt x="1631852" y="661336"/>
                </a:cubicBezTo>
                <a:cubicBezTo>
                  <a:pt x="1824110" y="661336"/>
                  <a:pt x="2194560" y="337779"/>
                  <a:pt x="2194560" y="337779"/>
                </a:cubicBezTo>
                <a:cubicBezTo>
                  <a:pt x="2384474" y="227582"/>
                  <a:pt x="2600179" y="-6880"/>
                  <a:pt x="2771336" y="154"/>
                </a:cubicBezTo>
                <a:cubicBezTo>
                  <a:pt x="2942493" y="7188"/>
                  <a:pt x="3221502" y="379982"/>
                  <a:pt x="3221502" y="379982"/>
                </a:cubicBezTo>
                <a:lnTo>
                  <a:pt x="3221502" y="379982"/>
                </a:lnTo>
                <a:lnTo>
                  <a:pt x="3221502" y="379982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D704A91-714B-944F-9D14-4757946CCBCC}"/>
              </a:ext>
            </a:extLst>
          </p:cNvPr>
          <p:cNvSpPr/>
          <p:nvPr/>
        </p:nvSpPr>
        <p:spPr>
          <a:xfrm>
            <a:off x="7911120" y="1340430"/>
            <a:ext cx="2011680" cy="182880"/>
          </a:xfrm>
          <a:custGeom>
            <a:avLst/>
            <a:gdLst>
              <a:gd name="connsiteX0" fmla="*/ 0 w 3221502"/>
              <a:gd name="connsiteY0" fmla="*/ 309644 h 661336"/>
              <a:gd name="connsiteX1" fmla="*/ 506437 w 3221502"/>
              <a:gd name="connsiteY1" fmla="*/ 14222 h 661336"/>
              <a:gd name="connsiteX2" fmla="*/ 1041009 w 3221502"/>
              <a:gd name="connsiteY2" fmla="*/ 337779 h 661336"/>
              <a:gd name="connsiteX3" fmla="*/ 1631852 w 3221502"/>
              <a:gd name="connsiteY3" fmla="*/ 661336 h 661336"/>
              <a:gd name="connsiteX4" fmla="*/ 2194560 w 3221502"/>
              <a:gd name="connsiteY4" fmla="*/ 337779 h 661336"/>
              <a:gd name="connsiteX5" fmla="*/ 2771336 w 3221502"/>
              <a:gd name="connsiteY5" fmla="*/ 154 h 661336"/>
              <a:gd name="connsiteX6" fmla="*/ 3221502 w 3221502"/>
              <a:gd name="connsiteY6" fmla="*/ 379982 h 661336"/>
              <a:gd name="connsiteX7" fmla="*/ 3221502 w 3221502"/>
              <a:gd name="connsiteY7" fmla="*/ 379982 h 661336"/>
              <a:gd name="connsiteX8" fmla="*/ 3221502 w 3221502"/>
              <a:gd name="connsiteY8" fmla="*/ 379982 h 66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1502" h="661336">
                <a:moveTo>
                  <a:pt x="0" y="309644"/>
                </a:moveTo>
                <a:cubicBezTo>
                  <a:pt x="166468" y="159588"/>
                  <a:pt x="332936" y="9533"/>
                  <a:pt x="506437" y="14222"/>
                </a:cubicBezTo>
                <a:cubicBezTo>
                  <a:pt x="679938" y="18911"/>
                  <a:pt x="853440" y="229927"/>
                  <a:pt x="1041009" y="337779"/>
                </a:cubicBezTo>
                <a:cubicBezTo>
                  <a:pt x="1228578" y="445631"/>
                  <a:pt x="1439594" y="661336"/>
                  <a:pt x="1631852" y="661336"/>
                </a:cubicBezTo>
                <a:cubicBezTo>
                  <a:pt x="1824110" y="661336"/>
                  <a:pt x="2194560" y="337779"/>
                  <a:pt x="2194560" y="337779"/>
                </a:cubicBezTo>
                <a:cubicBezTo>
                  <a:pt x="2384474" y="227582"/>
                  <a:pt x="2600179" y="-6880"/>
                  <a:pt x="2771336" y="154"/>
                </a:cubicBezTo>
                <a:cubicBezTo>
                  <a:pt x="2942493" y="7188"/>
                  <a:pt x="3221502" y="379982"/>
                  <a:pt x="3221502" y="379982"/>
                </a:cubicBezTo>
                <a:lnTo>
                  <a:pt x="3221502" y="379982"/>
                </a:lnTo>
                <a:lnTo>
                  <a:pt x="3221502" y="379982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B646DFF-CEF2-8C43-8928-0D6ADBD2B570}"/>
              </a:ext>
            </a:extLst>
          </p:cNvPr>
          <p:cNvSpPr/>
          <p:nvPr/>
        </p:nvSpPr>
        <p:spPr>
          <a:xfrm rot="10800000">
            <a:off x="7852778" y="2000444"/>
            <a:ext cx="2011680" cy="182880"/>
          </a:xfrm>
          <a:custGeom>
            <a:avLst/>
            <a:gdLst>
              <a:gd name="connsiteX0" fmla="*/ 0 w 3221502"/>
              <a:gd name="connsiteY0" fmla="*/ 309644 h 661336"/>
              <a:gd name="connsiteX1" fmla="*/ 506437 w 3221502"/>
              <a:gd name="connsiteY1" fmla="*/ 14222 h 661336"/>
              <a:gd name="connsiteX2" fmla="*/ 1041009 w 3221502"/>
              <a:gd name="connsiteY2" fmla="*/ 337779 h 661336"/>
              <a:gd name="connsiteX3" fmla="*/ 1631852 w 3221502"/>
              <a:gd name="connsiteY3" fmla="*/ 661336 h 661336"/>
              <a:gd name="connsiteX4" fmla="*/ 2194560 w 3221502"/>
              <a:gd name="connsiteY4" fmla="*/ 337779 h 661336"/>
              <a:gd name="connsiteX5" fmla="*/ 2771336 w 3221502"/>
              <a:gd name="connsiteY5" fmla="*/ 154 h 661336"/>
              <a:gd name="connsiteX6" fmla="*/ 3221502 w 3221502"/>
              <a:gd name="connsiteY6" fmla="*/ 379982 h 661336"/>
              <a:gd name="connsiteX7" fmla="*/ 3221502 w 3221502"/>
              <a:gd name="connsiteY7" fmla="*/ 379982 h 661336"/>
              <a:gd name="connsiteX8" fmla="*/ 3221502 w 3221502"/>
              <a:gd name="connsiteY8" fmla="*/ 379982 h 66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1502" h="661336">
                <a:moveTo>
                  <a:pt x="0" y="309644"/>
                </a:moveTo>
                <a:cubicBezTo>
                  <a:pt x="166468" y="159588"/>
                  <a:pt x="332936" y="9533"/>
                  <a:pt x="506437" y="14222"/>
                </a:cubicBezTo>
                <a:cubicBezTo>
                  <a:pt x="679938" y="18911"/>
                  <a:pt x="853440" y="229927"/>
                  <a:pt x="1041009" y="337779"/>
                </a:cubicBezTo>
                <a:cubicBezTo>
                  <a:pt x="1228578" y="445631"/>
                  <a:pt x="1439594" y="661336"/>
                  <a:pt x="1631852" y="661336"/>
                </a:cubicBezTo>
                <a:cubicBezTo>
                  <a:pt x="1824110" y="661336"/>
                  <a:pt x="2194560" y="337779"/>
                  <a:pt x="2194560" y="337779"/>
                </a:cubicBezTo>
                <a:cubicBezTo>
                  <a:pt x="2384474" y="227582"/>
                  <a:pt x="2600179" y="-6880"/>
                  <a:pt x="2771336" y="154"/>
                </a:cubicBezTo>
                <a:cubicBezTo>
                  <a:pt x="2942493" y="7188"/>
                  <a:pt x="3221502" y="379982"/>
                  <a:pt x="3221502" y="379982"/>
                </a:cubicBezTo>
                <a:lnTo>
                  <a:pt x="3221502" y="379982"/>
                </a:lnTo>
                <a:lnTo>
                  <a:pt x="3221502" y="379982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034F5A6-26BF-FC4D-8BC0-8AEC13CDF5A9}"/>
              </a:ext>
            </a:extLst>
          </p:cNvPr>
          <p:cNvSpPr/>
          <p:nvPr/>
        </p:nvSpPr>
        <p:spPr>
          <a:xfrm rot="10800000">
            <a:off x="7852777" y="2183325"/>
            <a:ext cx="2011680" cy="152399"/>
          </a:xfrm>
          <a:custGeom>
            <a:avLst/>
            <a:gdLst>
              <a:gd name="connsiteX0" fmla="*/ 0 w 3221502"/>
              <a:gd name="connsiteY0" fmla="*/ 309644 h 661336"/>
              <a:gd name="connsiteX1" fmla="*/ 506437 w 3221502"/>
              <a:gd name="connsiteY1" fmla="*/ 14222 h 661336"/>
              <a:gd name="connsiteX2" fmla="*/ 1041009 w 3221502"/>
              <a:gd name="connsiteY2" fmla="*/ 337779 h 661336"/>
              <a:gd name="connsiteX3" fmla="*/ 1631852 w 3221502"/>
              <a:gd name="connsiteY3" fmla="*/ 661336 h 661336"/>
              <a:gd name="connsiteX4" fmla="*/ 2194560 w 3221502"/>
              <a:gd name="connsiteY4" fmla="*/ 337779 h 661336"/>
              <a:gd name="connsiteX5" fmla="*/ 2771336 w 3221502"/>
              <a:gd name="connsiteY5" fmla="*/ 154 h 661336"/>
              <a:gd name="connsiteX6" fmla="*/ 3221502 w 3221502"/>
              <a:gd name="connsiteY6" fmla="*/ 379982 h 661336"/>
              <a:gd name="connsiteX7" fmla="*/ 3221502 w 3221502"/>
              <a:gd name="connsiteY7" fmla="*/ 379982 h 661336"/>
              <a:gd name="connsiteX8" fmla="*/ 3221502 w 3221502"/>
              <a:gd name="connsiteY8" fmla="*/ 379982 h 66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1502" h="661336">
                <a:moveTo>
                  <a:pt x="0" y="309644"/>
                </a:moveTo>
                <a:cubicBezTo>
                  <a:pt x="166468" y="159588"/>
                  <a:pt x="332936" y="9533"/>
                  <a:pt x="506437" y="14222"/>
                </a:cubicBezTo>
                <a:cubicBezTo>
                  <a:pt x="679938" y="18911"/>
                  <a:pt x="853440" y="229927"/>
                  <a:pt x="1041009" y="337779"/>
                </a:cubicBezTo>
                <a:cubicBezTo>
                  <a:pt x="1228578" y="445631"/>
                  <a:pt x="1439594" y="661336"/>
                  <a:pt x="1631852" y="661336"/>
                </a:cubicBezTo>
                <a:cubicBezTo>
                  <a:pt x="1824110" y="661336"/>
                  <a:pt x="2194560" y="337779"/>
                  <a:pt x="2194560" y="337779"/>
                </a:cubicBezTo>
                <a:cubicBezTo>
                  <a:pt x="2384474" y="227582"/>
                  <a:pt x="2600179" y="-6880"/>
                  <a:pt x="2771336" y="154"/>
                </a:cubicBezTo>
                <a:cubicBezTo>
                  <a:pt x="2942493" y="7188"/>
                  <a:pt x="3221502" y="379982"/>
                  <a:pt x="3221502" y="379982"/>
                </a:cubicBezTo>
                <a:lnTo>
                  <a:pt x="3221502" y="379982"/>
                </a:lnTo>
                <a:lnTo>
                  <a:pt x="3221502" y="379982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4916CCB-D745-E847-AC98-195C11CCE6A4}"/>
              </a:ext>
            </a:extLst>
          </p:cNvPr>
          <p:cNvSpPr/>
          <p:nvPr/>
        </p:nvSpPr>
        <p:spPr>
          <a:xfrm rot="10800000">
            <a:off x="7794436" y="2305245"/>
            <a:ext cx="2011680" cy="182880"/>
          </a:xfrm>
          <a:custGeom>
            <a:avLst/>
            <a:gdLst>
              <a:gd name="connsiteX0" fmla="*/ 0 w 3221502"/>
              <a:gd name="connsiteY0" fmla="*/ 309644 h 661336"/>
              <a:gd name="connsiteX1" fmla="*/ 506437 w 3221502"/>
              <a:gd name="connsiteY1" fmla="*/ 14222 h 661336"/>
              <a:gd name="connsiteX2" fmla="*/ 1041009 w 3221502"/>
              <a:gd name="connsiteY2" fmla="*/ 337779 h 661336"/>
              <a:gd name="connsiteX3" fmla="*/ 1631852 w 3221502"/>
              <a:gd name="connsiteY3" fmla="*/ 661336 h 661336"/>
              <a:gd name="connsiteX4" fmla="*/ 2194560 w 3221502"/>
              <a:gd name="connsiteY4" fmla="*/ 337779 h 661336"/>
              <a:gd name="connsiteX5" fmla="*/ 2771336 w 3221502"/>
              <a:gd name="connsiteY5" fmla="*/ 154 h 661336"/>
              <a:gd name="connsiteX6" fmla="*/ 3221502 w 3221502"/>
              <a:gd name="connsiteY6" fmla="*/ 379982 h 661336"/>
              <a:gd name="connsiteX7" fmla="*/ 3221502 w 3221502"/>
              <a:gd name="connsiteY7" fmla="*/ 379982 h 661336"/>
              <a:gd name="connsiteX8" fmla="*/ 3221502 w 3221502"/>
              <a:gd name="connsiteY8" fmla="*/ 379982 h 66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1502" h="661336">
                <a:moveTo>
                  <a:pt x="0" y="309644"/>
                </a:moveTo>
                <a:cubicBezTo>
                  <a:pt x="166468" y="159588"/>
                  <a:pt x="332936" y="9533"/>
                  <a:pt x="506437" y="14222"/>
                </a:cubicBezTo>
                <a:cubicBezTo>
                  <a:pt x="679938" y="18911"/>
                  <a:pt x="853440" y="229927"/>
                  <a:pt x="1041009" y="337779"/>
                </a:cubicBezTo>
                <a:cubicBezTo>
                  <a:pt x="1228578" y="445631"/>
                  <a:pt x="1439594" y="661336"/>
                  <a:pt x="1631852" y="661336"/>
                </a:cubicBezTo>
                <a:cubicBezTo>
                  <a:pt x="1824110" y="661336"/>
                  <a:pt x="2194560" y="337779"/>
                  <a:pt x="2194560" y="337779"/>
                </a:cubicBezTo>
                <a:cubicBezTo>
                  <a:pt x="2384474" y="227582"/>
                  <a:pt x="2600179" y="-6880"/>
                  <a:pt x="2771336" y="154"/>
                </a:cubicBezTo>
                <a:cubicBezTo>
                  <a:pt x="2942493" y="7188"/>
                  <a:pt x="3221502" y="379982"/>
                  <a:pt x="3221502" y="379982"/>
                </a:cubicBezTo>
                <a:lnTo>
                  <a:pt x="3221502" y="379982"/>
                </a:lnTo>
                <a:lnTo>
                  <a:pt x="3221502" y="379982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EEB995-DD6E-3A47-A0D0-2811789C2901}"/>
              </a:ext>
            </a:extLst>
          </p:cNvPr>
          <p:cNvCxnSpPr/>
          <p:nvPr/>
        </p:nvCxnSpPr>
        <p:spPr>
          <a:xfrm>
            <a:off x="7637533" y="1912472"/>
            <a:ext cx="25811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896384-55F9-A342-BF06-172C969B4335}"/>
              </a:ext>
            </a:extLst>
          </p:cNvPr>
          <p:cNvCxnSpPr/>
          <p:nvPr/>
        </p:nvCxnSpPr>
        <p:spPr>
          <a:xfrm>
            <a:off x="10218688" y="1895374"/>
            <a:ext cx="7374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D18C70-84DD-CF47-9CFF-B751A2391C8F}"/>
                  </a:ext>
                </a:extLst>
              </p:cNvPr>
              <p:cNvSpPr txBox="1"/>
              <p:nvPr/>
            </p:nvSpPr>
            <p:spPr>
              <a:xfrm>
                <a:off x="11089328" y="1490746"/>
                <a:ext cx="414151" cy="706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D18C70-84DD-CF47-9CFF-B751A2391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9328" y="1490746"/>
                <a:ext cx="414151" cy="706540"/>
              </a:xfrm>
              <a:prstGeom prst="rect">
                <a:avLst/>
              </a:prstGeom>
              <a:blipFill>
                <a:blip r:embed="rId3"/>
                <a:stretch>
                  <a:fillRect l="-26471" r="-20588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CA8021EF-515A-CA45-9DB5-CA264887C0F9}"/>
              </a:ext>
            </a:extLst>
          </p:cNvPr>
          <p:cNvSpPr/>
          <p:nvPr/>
        </p:nvSpPr>
        <p:spPr>
          <a:xfrm>
            <a:off x="7330178" y="1718696"/>
            <a:ext cx="365760" cy="34531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0F04D5-367C-174D-A468-64D7FC75EC91}"/>
                  </a:ext>
                </a:extLst>
              </p:cNvPr>
              <p:cNvSpPr txBox="1"/>
              <p:nvPr/>
            </p:nvSpPr>
            <p:spPr>
              <a:xfrm>
                <a:off x="7323853" y="1341419"/>
                <a:ext cx="429605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sz="66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0F04D5-367C-174D-A468-64D7FC75E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3853" y="1341419"/>
                <a:ext cx="429605" cy="1015663"/>
              </a:xfrm>
              <a:prstGeom prst="rect">
                <a:avLst/>
              </a:prstGeom>
              <a:blipFill>
                <a:blip r:embed="rId4"/>
                <a:stretch>
                  <a:fillRect l="-11429" r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77AFF54-EE2A-E244-923C-A7D436AC0265}"/>
                  </a:ext>
                </a:extLst>
              </p:cNvPr>
              <p:cNvSpPr txBox="1"/>
              <p:nvPr/>
            </p:nvSpPr>
            <p:spPr>
              <a:xfrm>
                <a:off x="6949388" y="1232167"/>
                <a:ext cx="903389" cy="3994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𝑔𝑢𝑖𝑑𝑒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77AFF54-EE2A-E244-923C-A7D436AC0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388" y="1232167"/>
                <a:ext cx="903389" cy="399405"/>
              </a:xfrm>
              <a:prstGeom prst="rect">
                <a:avLst/>
              </a:prstGeom>
              <a:blipFill>
                <a:blip r:embed="rId5"/>
                <a:stretch>
                  <a:fillRect l="-6944" r="-5556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5FB0E7-BA30-2548-9C31-B4B442073F1F}"/>
                  </a:ext>
                </a:extLst>
              </p:cNvPr>
              <p:cNvSpPr txBox="1"/>
              <p:nvPr/>
            </p:nvSpPr>
            <p:spPr>
              <a:xfrm>
                <a:off x="115909" y="1143863"/>
                <a:ext cx="7363962" cy="171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recall, reconnection occurs where</a:t>
                </a:r>
                <a:endParaRPr lang="en-US" sz="3600" dirty="0"/>
              </a:p>
              <a:p>
                <a:r>
                  <a:rPr lang="en-US" sz="3600" dirty="0"/>
                  <a:t>       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 smtClean="0">
                            <a:solidFill>
                              <a:srgbClr val="082FD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082FDD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3600" i="1">
                        <a:solidFill>
                          <a:srgbClr val="082FD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3600" i="1">
                            <a:solidFill>
                              <a:srgbClr val="082FD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082FD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082FDD"/>
                    </a:solidFill>
                  </a:rPr>
                  <a:t> = 0     </a:t>
                </a:r>
                <a:r>
                  <a:rPr lang="en-US" sz="2400" dirty="0">
                    <a:solidFill>
                      <a:srgbClr val="082FDD"/>
                    </a:solidFill>
                  </a:rPr>
                  <a:t>the “reconnecting field”</a:t>
                </a:r>
                <a:r>
                  <a:rPr lang="en-US" sz="3600" dirty="0">
                    <a:solidFill>
                      <a:srgbClr val="082FDD"/>
                    </a:solidFill>
                  </a:rPr>
                  <a:t>    </a:t>
                </a:r>
                <a:r>
                  <a:rPr lang="en-US" sz="3600" dirty="0"/>
                  <a:t>	   		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5FB0E7-BA30-2548-9C31-B4B442073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09" y="1143863"/>
                <a:ext cx="7363962" cy="1713161"/>
              </a:xfrm>
              <a:prstGeom prst="rect">
                <a:avLst/>
              </a:prstGeom>
              <a:blipFill>
                <a:blip r:embed="rId6"/>
                <a:stretch>
                  <a:fillRect l="-1377" t="-3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A6D61E-2C40-1A41-9606-2D54ACEAE257}"/>
                  </a:ext>
                </a:extLst>
              </p:cNvPr>
              <p:cNvSpPr txBox="1"/>
              <p:nvPr/>
            </p:nvSpPr>
            <p:spPr>
              <a:xfrm>
                <a:off x="899953" y="2857024"/>
                <a:ext cx="2378630" cy="3978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</m:acc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A6D61E-2C40-1A41-9606-2D54ACEAE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953" y="2857024"/>
                <a:ext cx="2378630" cy="397866"/>
              </a:xfrm>
              <a:prstGeom prst="rect">
                <a:avLst/>
              </a:prstGeom>
              <a:blipFill>
                <a:blip r:embed="rId7"/>
                <a:stretch>
                  <a:fillRect l="-4255" t="-250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CC99A4-A02B-3E48-81AE-E8A7A107CB07}"/>
                  </a:ext>
                </a:extLst>
              </p:cNvPr>
              <p:cNvSpPr txBox="1"/>
              <p:nvPr/>
            </p:nvSpPr>
            <p:spPr>
              <a:xfrm>
                <a:off x="3940780" y="2757354"/>
                <a:ext cx="2281907" cy="552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e>
                    </m:d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</m:ac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CC99A4-A02B-3E48-81AE-E8A7A107C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780" y="2757354"/>
                <a:ext cx="2281907" cy="552715"/>
              </a:xfrm>
              <a:prstGeom prst="rect">
                <a:avLst/>
              </a:prstGeom>
              <a:blipFill>
                <a:blip r:embed="rId8"/>
                <a:stretch>
                  <a:fillRect l="-4420" r="-331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ED50E6A-7387-664B-9B0B-7B57CA2B8F01}"/>
              </a:ext>
            </a:extLst>
          </p:cNvPr>
          <p:cNvSpPr txBox="1"/>
          <p:nvPr/>
        </p:nvSpPr>
        <p:spPr>
          <a:xfrm>
            <a:off x="7007326" y="2819534"/>
            <a:ext cx="4233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m</a:t>
            </a:r>
            <a:r>
              <a:rPr lang="en-US" sz="2400" dirty="0"/>
              <a:t> = poloidal mode number</a:t>
            </a:r>
          </a:p>
          <a:p>
            <a:r>
              <a:rPr lang="en-US" sz="2400" i="1" dirty="0"/>
              <a:t>n</a:t>
            </a:r>
            <a:r>
              <a:rPr lang="en-US" sz="2400" dirty="0"/>
              <a:t> = toroidal mode number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E07995A-48FB-D04E-B9AB-6757685ED473}"/>
                  </a:ext>
                </a:extLst>
              </p:cNvPr>
              <p:cNvSpPr/>
              <p:nvPr/>
            </p:nvSpPr>
            <p:spPr>
              <a:xfrm>
                <a:off x="1626584" y="3932186"/>
                <a:ext cx="3698961" cy="645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</m:acc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= 0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E07995A-48FB-D04E-B9AB-6757685ED4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584" y="3932186"/>
                <a:ext cx="3698961" cy="645048"/>
              </a:xfrm>
              <a:prstGeom prst="rect">
                <a:avLst/>
              </a:prstGeom>
              <a:blipFill>
                <a:blip r:embed="rId9"/>
                <a:stretch>
                  <a:fillRect r="-1370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5688E2D-FDE2-D943-A4EA-DEF089315D8C}"/>
              </a:ext>
            </a:extLst>
          </p:cNvPr>
          <p:cNvSpPr txBox="1"/>
          <p:nvPr/>
        </p:nvSpPr>
        <p:spPr>
          <a:xfrm>
            <a:off x="899953" y="4577234"/>
            <a:ext cx="72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BA0BA3E-32CD-1E4F-A943-5CF59D86F6D1}"/>
                  </a:ext>
                </a:extLst>
              </p:cNvPr>
              <p:cNvSpPr txBox="1"/>
              <p:nvPr/>
            </p:nvSpPr>
            <p:spPr>
              <a:xfrm>
                <a:off x="1925391" y="4968051"/>
                <a:ext cx="1622738" cy="9487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BA0BA3E-32CD-1E4F-A943-5CF59D86F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391" y="4968051"/>
                <a:ext cx="1622738" cy="948786"/>
              </a:xfrm>
              <a:prstGeom prst="rect">
                <a:avLst/>
              </a:prstGeom>
              <a:blipFill>
                <a:blip r:embed="rId10"/>
                <a:stretch>
                  <a:fillRect l="-1563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5715FB8F-29F3-D940-B00E-C339BEBABA93}"/>
              </a:ext>
            </a:extLst>
          </p:cNvPr>
          <p:cNvSpPr txBox="1"/>
          <p:nvPr/>
        </p:nvSpPr>
        <p:spPr>
          <a:xfrm>
            <a:off x="4441286" y="5160881"/>
            <a:ext cx="6799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Reconnection occurs on </a:t>
            </a:r>
            <a:r>
              <a:rPr lang="en-US" sz="2400" i="1" dirty="0">
                <a:solidFill>
                  <a:srgbClr val="FF0000"/>
                </a:solidFill>
              </a:rPr>
              <a:t>mode-resonant surfaces</a:t>
            </a:r>
            <a:r>
              <a:rPr lang="en-US" sz="2400" i="1" dirty="0"/>
              <a:t>, or </a:t>
            </a:r>
            <a:r>
              <a:rPr lang="en-US" sz="2400" i="1" dirty="0">
                <a:solidFill>
                  <a:srgbClr val="FF0000"/>
                </a:solidFill>
              </a:rPr>
              <a:t>rational surfaces</a:t>
            </a:r>
          </a:p>
        </p:txBody>
      </p:sp>
    </p:spTree>
    <p:extLst>
      <p:ext uri="{BB962C8B-B14F-4D97-AF65-F5344CB8AC3E}">
        <p14:creationId xmlns:p14="http://schemas.microsoft.com/office/powerpoint/2010/main" val="429124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0" grpId="0"/>
      <p:bldP spid="21" grpId="0"/>
      <p:bldP spid="22" grpId="0"/>
      <p:bldP spid="23" grpId="0"/>
      <p:bldP spid="24" grpId="0"/>
      <p:bldP spid="2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C2DF94-AAF7-3B46-B4FA-A9F8F615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770" y="-134563"/>
            <a:ext cx="11410335" cy="1143000"/>
          </a:xfrm>
        </p:spPr>
        <p:txBody>
          <a:bodyPr>
            <a:noAutofit/>
          </a:bodyPr>
          <a:lstStyle/>
          <a:p>
            <a:r>
              <a:rPr lang="en-US" sz="3600" dirty="0"/>
              <a:t>Where does reconnection occur in a torus?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E0C65B-7666-8544-BC34-86F63172AC66}"/>
              </a:ext>
            </a:extLst>
          </p:cNvPr>
          <p:cNvCxnSpPr/>
          <p:nvPr/>
        </p:nvCxnSpPr>
        <p:spPr>
          <a:xfrm>
            <a:off x="1124514" y="824283"/>
            <a:ext cx="99842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F410C499-627C-BC43-80A4-7B0A187720F5}"/>
              </a:ext>
            </a:extLst>
          </p:cNvPr>
          <p:cNvSpPr txBox="1">
            <a:spLocks/>
          </p:cNvSpPr>
          <p:nvPr/>
        </p:nvSpPr>
        <p:spPr>
          <a:xfrm>
            <a:off x="1990770" y="-134563"/>
            <a:ext cx="114103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Where does reconnection occur in a torus?</a:t>
            </a: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851809-AECE-6D49-85C7-AB09E1B3C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157" y="1172305"/>
            <a:ext cx="5934254" cy="49610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1CB7B4-83CF-4247-BF6D-4C9A99636CCE}"/>
                  </a:ext>
                </a:extLst>
              </p:cNvPr>
              <p:cNvSpPr txBox="1"/>
              <p:nvPr/>
            </p:nvSpPr>
            <p:spPr>
              <a:xfrm>
                <a:off x="8171645" y="2020292"/>
                <a:ext cx="1622738" cy="9487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1CB7B4-83CF-4247-BF6D-4C9A99636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1645" y="2020292"/>
                <a:ext cx="1622738" cy="948786"/>
              </a:xfrm>
              <a:prstGeom prst="rect">
                <a:avLst/>
              </a:prstGeom>
              <a:blipFill>
                <a:blip r:embed="rId3"/>
                <a:stretch>
                  <a:fillRect l="-775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E70A8C-30E7-F944-9AA6-C5C1660B0F90}"/>
                  </a:ext>
                </a:extLst>
              </p:cNvPr>
              <p:cNvSpPr txBox="1"/>
              <p:nvPr/>
            </p:nvSpPr>
            <p:spPr>
              <a:xfrm>
                <a:off x="4571385" y="2945149"/>
                <a:ext cx="573875" cy="1354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E70A8C-30E7-F944-9AA6-C5C1660B0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385" y="2945149"/>
                <a:ext cx="573875" cy="1354217"/>
              </a:xfrm>
              <a:prstGeom prst="rect">
                <a:avLst/>
              </a:prstGeom>
              <a:blipFill>
                <a:blip r:embed="rId4"/>
                <a:stretch>
                  <a:fillRect l="-13333"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9B15ED-2E70-624F-A6F3-F5D8B2C81A14}"/>
                  </a:ext>
                </a:extLst>
              </p:cNvPr>
              <p:cNvSpPr txBox="1"/>
              <p:nvPr/>
            </p:nvSpPr>
            <p:spPr>
              <a:xfrm>
                <a:off x="6246253" y="2910625"/>
                <a:ext cx="1186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9B15ED-2E70-624F-A6F3-F5D8B2C81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253" y="2910625"/>
                <a:ext cx="118622" cy="276999"/>
              </a:xfrm>
              <a:prstGeom prst="rect">
                <a:avLst/>
              </a:prstGeom>
              <a:blipFill>
                <a:blip r:embed="rId5"/>
                <a:stretch>
                  <a:fillRect l="-22222"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A7F805-CD14-844C-9A46-3B5A516B5483}"/>
                  </a:ext>
                </a:extLst>
              </p:cNvPr>
              <p:cNvSpPr txBox="1"/>
              <p:nvPr/>
            </p:nvSpPr>
            <p:spPr>
              <a:xfrm>
                <a:off x="3072193" y="3358252"/>
                <a:ext cx="573875" cy="1354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A7F805-CD14-844C-9A46-3B5A516B5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193" y="3358252"/>
                <a:ext cx="573875" cy="1354217"/>
              </a:xfrm>
              <a:prstGeom prst="rect">
                <a:avLst/>
              </a:prstGeom>
              <a:blipFill>
                <a:blip r:embed="rId6"/>
                <a:stretch>
                  <a:fillRect l="-10870" r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030F9C-3FA0-A942-9C4E-AD8C879201C2}"/>
                  </a:ext>
                </a:extLst>
              </p:cNvPr>
              <p:cNvSpPr txBox="1"/>
              <p:nvPr/>
            </p:nvSpPr>
            <p:spPr>
              <a:xfrm>
                <a:off x="5466104" y="2474767"/>
                <a:ext cx="573875" cy="1354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030F9C-3FA0-A942-9C4E-AD8C87920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6104" y="2474767"/>
                <a:ext cx="573875" cy="1354217"/>
              </a:xfrm>
              <a:prstGeom prst="rect">
                <a:avLst/>
              </a:prstGeom>
              <a:blipFill>
                <a:blip r:embed="rId7"/>
                <a:stretch>
                  <a:fillRect l="-10638" r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C2711FFC-26CC-3F4E-BA18-0CBC8100A477}"/>
              </a:ext>
            </a:extLst>
          </p:cNvPr>
          <p:cNvSpPr/>
          <p:nvPr/>
        </p:nvSpPr>
        <p:spPr>
          <a:xfrm>
            <a:off x="2434107" y="4391696"/>
            <a:ext cx="3871457" cy="73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7C630A-2CDE-3F46-9A5A-BC5723A1BE18}"/>
              </a:ext>
            </a:extLst>
          </p:cNvPr>
          <p:cNvSpPr/>
          <p:nvPr/>
        </p:nvSpPr>
        <p:spPr>
          <a:xfrm>
            <a:off x="2374796" y="2897680"/>
            <a:ext cx="2158567" cy="843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0B674D-5D38-7D47-BC5D-5C13C5472749}"/>
              </a:ext>
            </a:extLst>
          </p:cNvPr>
          <p:cNvSpPr/>
          <p:nvPr/>
        </p:nvSpPr>
        <p:spPr>
          <a:xfrm>
            <a:off x="4599541" y="3786126"/>
            <a:ext cx="1505398" cy="6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523D8C-3499-804C-8096-983B06D5C6AF}"/>
              </a:ext>
            </a:extLst>
          </p:cNvPr>
          <p:cNvSpPr txBox="1"/>
          <p:nvPr/>
        </p:nvSpPr>
        <p:spPr>
          <a:xfrm>
            <a:off x="7186411" y="3358252"/>
            <a:ext cx="4785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Show reconnection surfaces for</a:t>
            </a:r>
          </a:p>
          <a:p>
            <a:endParaRPr lang="en-US" sz="2400" dirty="0"/>
          </a:p>
          <a:p>
            <a:r>
              <a:rPr lang="en-US" sz="2400" dirty="0"/>
              <a:t>(</a:t>
            </a:r>
            <a:r>
              <a:rPr lang="en-US" sz="2400" i="1" dirty="0"/>
              <a:t>m, n</a:t>
            </a:r>
            <a:r>
              <a:rPr lang="en-US" sz="2400" dirty="0"/>
              <a:t>) = (2,1), (3,1), (4,3), (3,2)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3EB496D-711B-3C42-9098-856D09980FC0}"/>
                  </a:ext>
                </a:extLst>
              </p:cNvPr>
              <p:cNvSpPr txBox="1"/>
              <p:nvPr/>
            </p:nvSpPr>
            <p:spPr>
              <a:xfrm>
                <a:off x="3698748" y="3228381"/>
                <a:ext cx="573875" cy="1354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3EB496D-711B-3C42-9098-856D09980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748" y="3228381"/>
                <a:ext cx="573875" cy="1354217"/>
              </a:xfrm>
              <a:prstGeom prst="rect">
                <a:avLst/>
              </a:prstGeom>
              <a:blipFill>
                <a:blip r:embed="rId8"/>
                <a:stretch>
                  <a:fillRect l="-10870" r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9FB811B-4203-6E4B-B652-F00C3F7329B0}"/>
              </a:ext>
            </a:extLst>
          </p:cNvPr>
          <p:cNvSpPr txBox="1"/>
          <p:nvPr/>
        </p:nvSpPr>
        <p:spPr>
          <a:xfrm>
            <a:off x="4308055" y="3290125"/>
            <a:ext cx="74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(2,1)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244271-C55C-194E-85C7-76F53160FC3F}"/>
              </a:ext>
            </a:extLst>
          </p:cNvPr>
          <p:cNvSpPr txBox="1"/>
          <p:nvPr/>
        </p:nvSpPr>
        <p:spPr>
          <a:xfrm>
            <a:off x="5050553" y="2900401"/>
            <a:ext cx="74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(3,1)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637619-BC12-A94B-A290-7061B43ECC8F}"/>
              </a:ext>
            </a:extLst>
          </p:cNvPr>
          <p:cNvSpPr txBox="1"/>
          <p:nvPr/>
        </p:nvSpPr>
        <p:spPr>
          <a:xfrm>
            <a:off x="3611706" y="3507098"/>
            <a:ext cx="74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(3,2)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31CECE-C91A-C14B-879A-8247AF9CA98C}"/>
              </a:ext>
            </a:extLst>
          </p:cNvPr>
          <p:cNvSpPr txBox="1"/>
          <p:nvPr/>
        </p:nvSpPr>
        <p:spPr>
          <a:xfrm>
            <a:off x="2953407" y="3622257"/>
            <a:ext cx="74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(4,3)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35372E-1933-444A-B60B-A891FC835C0D}"/>
              </a:ext>
            </a:extLst>
          </p:cNvPr>
          <p:cNvSpPr txBox="1"/>
          <p:nvPr/>
        </p:nvSpPr>
        <p:spPr>
          <a:xfrm>
            <a:off x="7186411" y="4758744"/>
            <a:ext cx="4608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 </a:t>
            </a:r>
            <a:r>
              <a:rPr lang="en-US" sz="2400" dirty="0" err="1"/>
              <a:t>m,n</a:t>
            </a:r>
            <a:r>
              <a:rPr lang="en-US" sz="2400" dirty="0"/>
              <a:t> increase, the modes become stable</a:t>
            </a:r>
          </a:p>
        </p:txBody>
      </p:sp>
    </p:spTree>
    <p:extLst>
      <p:ext uri="{BB962C8B-B14F-4D97-AF65-F5344CB8AC3E}">
        <p14:creationId xmlns:p14="http://schemas.microsoft.com/office/powerpoint/2010/main" val="267165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E40BE-0FBB-4646-9861-BA471A68E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377" y="-40790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Plot the reconnecting component of B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7284E5-F469-1341-A8C9-0E4EAF0DD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517" y="647993"/>
            <a:ext cx="2592384" cy="2661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446589F-BC69-A443-8AB7-9132E4E1276F}"/>
                  </a:ext>
                </a:extLst>
              </p:cNvPr>
              <p:cNvSpPr/>
              <p:nvPr/>
            </p:nvSpPr>
            <p:spPr>
              <a:xfrm>
                <a:off x="910154" y="976466"/>
                <a:ext cx="3320140" cy="7287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3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</m:acc>
                    <m:r>
                      <a:rPr lang="en-US" sz="3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/>
                  <a:t>    q – </a:t>
                </a:r>
                <a:r>
                  <a:rPr lang="en-US" sz="3600" i="1" dirty="0"/>
                  <a:t>m/n</a:t>
                </a:r>
                <a:r>
                  <a:rPr lang="en-US" sz="36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446589F-BC69-A443-8AB7-9132E4E127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154" y="976466"/>
                <a:ext cx="3320140" cy="728726"/>
              </a:xfrm>
              <a:prstGeom prst="rect">
                <a:avLst/>
              </a:prstGeom>
              <a:blipFill>
                <a:blip r:embed="rId3"/>
                <a:stretch>
                  <a:fillRect l="-2299" t="-1724" r="-1149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1A4FB28-5DA6-724E-8965-DF245FC29BCE}"/>
                  </a:ext>
                </a:extLst>
              </p:cNvPr>
              <p:cNvSpPr txBox="1"/>
              <p:nvPr/>
            </p:nvSpPr>
            <p:spPr>
              <a:xfrm>
                <a:off x="2086377" y="1151194"/>
                <a:ext cx="48384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1A4FB28-5DA6-724E-8965-DF245FC29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377" y="1151194"/>
                <a:ext cx="483847" cy="553998"/>
              </a:xfrm>
              <a:prstGeom prst="rect">
                <a:avLst/>
              </a:prstGeom>
              <a:blipFill>
                <a:blip r:embed="rId4"/>
                <a:stretch>
                  <a:fillRect l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DC065D2-89D1-2D41-8A00-91A4D9243C26}"/>
              </a:ext>
            </a:extLst>
          </p:cNvPr>
          <p:cNvSpPr txBox="1"/>
          <p:nvPr/>
        </p:nvSpPr>
        <p:spPr>
          <a:xfrm>
            <a:off x="8059002" y="753333"/>
            <a:ext cx="216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 = </a:t>
            </a:r>
            <a:r>
              <a:rPr lang="en-US" sz="3600" i="1" dirty="0"/>
              <a:t>m/n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B0A4E1-9230-5245-B3B3-639DFB1ABDB8}"/>
              </a:ext>
            </a:extLst>
          </p:cNvPr>
          <p:cNvSpPr txBox="1"/>
          <p:nvPr/>
        </p:nvSpPr>
        <p:spPr>
          <a:xfrm>
            <a:off x="8306873" y="1955857"/>
            <a:ext cx="334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Before reconnection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A372A26-4580-F14C-9A82-3D3ED5478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729" y="3780387"/>
            <a:ext cx="2592384" cy="266182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2BE8C3-C98A-4640-9A47-6F020421FD4B}"/>
              </a:ext>
            </a:extLst>
          </p:cNvPr>
          <p:cNvSpPr txBox="1"/>
          <p:nvPr/>
        </p:nvSpPr>
        <p:spPr>
          <a:xfrm>
            <a:off x="749823" y="3801206"/>
            <a:ext cx="46209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Consider reconnection due </a:t>
            </a:r>
          </a:p>
          <a:p>
            <a:r>
              <a:rPr lang="en-US" sz="2400" dirty="0"/>
              <a:t>to m = 2 perturbation </a:t>
            </a:r>
          </a:p>
          <a:p>
            <a:endParaRPr lang="en-US" sz="2400" dirty="0"/>
          </a:p>
          <a:p>
            <a:r>
              <a:rPr lang="en-US" sz="2400" dirty="0"/>
              <a:t>Magnetic islands form</a:t>
            </a:r>
          </a:p>
          <a:p>
            <a:endParaRPr lang="en-US" sz="2400" dirty="0"/>
          </a:p>
          <a:p>
            <a:r>
              <a:rPr lang="en-US" sz="2400" dirty="0"/>
              <a:t>2 islands since </a:t>
            </a:r>
            <a:r>
              <a:rPr lang="en-US" sz="2400" i="1" dirty="0"/>
              <a:t>m</a:t>
            </a:r>
            <a:r>
              <a:rPr lang="en-US" sz="2400" dirty="0"/>
              <a:t> =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0F2768-3CCE-4E48-8977-CCA195286862}"/>
              </a:ext>
            </a:extLst>
          </p:cNvPr>
          <p:cNvSpPr txBox="1"/>
          <p:nvPr/>
        </p:nvSpPr>
        <p:spPr>
          <a:xfrm>
            <a:off x="8080490" y="3371576"/>
            <a:ext cx="216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 = </a:t>
            </a:r>
            <a:r>
              <a:rPr lang="en-US" sz="3600" i="1" dirty="0"/>
              <a:t>2/n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2F51C8-2CC2-874F-AB7F-8A9288C3729E}"/>
              </a:ext>
            </a:extLst>
          </p:cNvPr>
          <p:cNvSpPr txBox="1"/>
          <p:nvPr/>
        </p:nvSpPr>
        <p:spPr>
          <a:xfrm>
            <a:off x="8407758" y="4437036"/>
            <a:ext cx="334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after reconnection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69640D0-1AD2-C84B-8312-7B9608900855}"/>
              </a:ext>
            </a:extLst>
          </p:cNvPr>
          <p:cNvSpPr/>
          <p:nvPr/>
        </p:nvSpPr>
        <p:spPr>
          <a:xfrm>
            <a:off x="6442346" y="4235223"/>
            <a:ext cx="449151" cy="523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ircular Arrow 38">
            <a:extLst>
              <a:ext uri="{FF2B5EF4-FFF2-40B4-BE49-F238E27FC236}">
                <a16:creationId xmlns:a16="http://schemas.microsoft.com/office/drawing/2014/main" id="{37762518-407E-8D45-9B58-B986CFDB027E}"/>
              </a:ext>
            </a:extLst>
          </p:cNvPr>
          <p:cNvSpPr/>
          <p:nvPr/>
        </p:nvSpPr>
        <p:spPr>
          <a:xfrm rot="4450238">
            <a:off x="6217920" y="4251960"/>
            <a:ext cx="365760" cy="64008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958619"/>
              <a:gd name="adj5" fmla="val 12500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3E190E-34EF-9542-89E1-C6B6E38FAF43}"/>
              </a:ext>
            </a:extLst>
          </p:cNvPr>
          <p:cNvSpPr/>
          <p:nvPr/>
        </p:nvSpPr>
        <p:spPr>
          <a:xfrm>
            <a:off x="6536987" y="5496120"/>
            <a:ext cx="405977" cy="554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ircular Arrow 40">
            <a:extLst>
              <a:ext uri="{FF2B5EF4-FFF2-40B4-BE49-F238E27FC236}">
                <a16:creationId xmlns:a16="http://schemas.microsoft.com/office/drawing/2014/main" id="{E2BFA3E6-9454-7A4E-B5E1-B8E3625B7FBB}"/>
              </a:ext>
            </a:extLst>
          </p:cNvPr>
          <p:cNvSpPr/>
          <p:nvPr/>
        </p:nvSpPr>
        <p:spPr>
          <a:xfrm rot="17607599">
            <a:off x="6780569" y="4308090"/>
            <a:ext cx="365760" cy="54864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958619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Circular Arrow 41">
            <a:extLst>
              <a:ext uri="{FF2B5EF4-FFF2-40B4-BE49-F238E27FC236}">
                <a16:creationId xmlns:a16="http://schemas.microsoft.com/office/drawing/2014/main" id="{DFD87D1F-8E22-C34F-A1B4-557637B6F9DA}"/>
              </a:ext>
            </a:extLst>
          </p:cNvPr>
          <p:cNvSpPr/>
          <p:nvPr/>
        </p:nvSpPr>
        <p:spPr>
          <a:xfrm rot="15336637">
            <a:off x="6795202" y="5471860"/>
            <a:ext cx="365760" cy="54864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958619"/>
              <a:gd name="adj5" fmla="val 12500"/>
            </a:avLst>
          </a:prstGeom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Circular Arrow 42">
            <a:extLst>
              <a:ext uri="{FF2B5EF4-FFF2-40B4-BE49-F238E27FC236}">
                <a16:creationId xmlns:a16="http://schemas.microsoft.com/office/drawing/2014/main" id="{AEEB004A-BE1C-9449-9A0E-7DDA0349E54A}"/>
              </a:ext>
            </a:extLst>
          </p:cNvPr>
          <p:cNvSpPr/>
          <p:nvPr/>
        </p:nvSpPr>
        <p:spPr>
          <a:xfrm rot="6961022">
            <a:off x="6219909" y="5442453"/>
            <a:ext cx="365760" cy="54864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958619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B342F78-1B9B-834B-9F68-F47FE27B7809}"/>
              </a:ext>
            </a:extLst>
          </p:cNvPr>
          <p:cNvCxnSpPr/>
          <p:nvPr/>
        </p:nvCxnSpPr>
        <p:spPr>
          <a:xfrm flipH="1" flipV="1">
            <a:off x="6400800" y="3373839"/>
            <a:ext cx="676895" cy="5841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840A5BA-85AB-8C44-8A9C-EB9436933CAF}"/>
              </a:ext>
            </a:extLst>
          </p:cNvPr>
          <p:cNvCxnSpPr/>
          <p:nvPr/>
        </p:nvCxnSpPr>
        <p:spPr>
          <a:xfrm flipH="1" flipV="1">
            <a:off x="4676172" y="4859382"/>
            <a:ext cx="879712" cy="9138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0168AA8-25FD-1143-B63A-0A909F38BD26}"/>
              </a:ext>
            </a:extLst>
          </p:cNvPr>
          <p:cNvCxnSpPr/>
          <p:nvPr/>
        </p:nvCxnSpPr>
        <p:spPr>
          <a:xfrm flipH="1" flipV="1">
            <a:off x="5098545" y="1896129"/>
            <a:ext cx="466509" cy="652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04DCE90-9F84-B842-ACF9-A2F81B995C97}"/>
              </a:ext>
            </a:extLst>
          </p:cNvPr>
          <p:cNvCxnSpPr/>
          <p:nvPr/>
        </p:nvCxnSpPr>
        <p:spPr>
          <a:xfrm flipH="1" flipV="1">
            <a:off x="6942964" y="647993"/>
            <a:ext cx="412355" cy="327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84F824E-63D2-8843-8929-45B7796AB289}"/>
              </a:ext>
            </a:extLst>
          </p:cNvPr>
          <p:cNvCxnSpPr/>
          <p:nvPr/>
        </p:nvCxnSpPr>
        <p:spPr>
          <a:xfrm>
            <a:off x="860688" y="518701"/>
            <a:ext cx="94087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41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9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C9862-00B3-994A-B47C-AF023697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608" y="234496"/>
            <a:ext cx="10515600" cy="1325563"/>
          </a:xfrm>
        </p:spPr>
        <p:txBody>
          <a:bodyPr/>
          <a:lstStyle/>
          <a:p>
            <a:r>
              <a:rPr lang="en-US" dirty="0"/>
              <a:t>Magnetic surfaces break into islands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0F7BE5-5806-4C43-A4DA-8456D3730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73" y="1714438"/>
            <a:ext cx="6493904" cy="26319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BE2BEA-D5F3-FD40-B0A9-B6B4E3235131}"/>
              </a:ext>
            </a:extLst>
          </p:cNvPr>
          <p:cNvSpPr txBox="1"/>
          <p:nvPr/>
        </p:nvSpPr>
        <p:spPr>
          <a:xfrm>
            <a:off x="7793429" y="1989862"/>
            <a:ext cx="3377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Outermost islands: </a:t>
            </a:r>
          </a:p>
          <a:p>
            <a:r>
              <a:rPr lang="en-US" sz="2400" dirty="0"/>
              <a:t>	</a:t>
            </a:r>
            <a:r>
              <a:rPr lang="en-US" sz="2400" dirty="0">
                <a:solidFill>
                  <a:srgbClr val="082FDD"/>
                </a:solidFill>
              </a:rPr>
              <a:t>m = 2, n = 1</a:t>
            </a:r>
          </a:p>
          <a:p>
            <a:r>
              <a:rPr lang="en-US" sz="2400" dirty="0">
                <a:solidFill>
                  <a:srgbClr val="082FDD"/>
                </a:solidFill>
              </a:rPr>
              <a:t>	at q = 2 surface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0B7B9-19BD-FC4F-9477-E88D0EE7F09B}"/>
              </a:ext>
            </a:extLst>
          </p:cNvPr>
          <p:cNvSpPr txBox="1"/>
          <p:nvPr/>
        </p:nvSpPr>
        <p:spPr>
          <a:xfrm>
            <a:off x="7888431" y="3619994"/>
            <a:ext cx="3377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innermost islands: </a:t>
            </a:r>
          </a:p>
          <a:p>
            <a:r>
              <a:rPr lang="en-US" sz="2400" dirty="0"/>
              <a:t>	</a:t>
            </a:r>
            <a:r>
              <a:rPr lang="en-US" sz="2400" dirty="0">
                <a:solidFill>
                  <a:srgbClr val="082FDD"/>
                </a:solidFill>
              </a:rPr>
              <a:t>m = 1, n = 1</a:t>
            </a:r>
          </a:p>
          <a:p>
            <a:r>
              <a:rPr lang="en-US" sz="2400" dirty="0">
                <a:solidFill>
                  <a:srgbClr val="082FDD"/>
                </a:solidFill>
              </a:rPr>
              <a:t>	at q = 1 surface</a:t>
            </a:r>
          </a:p>
        </p:txBody>
      </p:sp>
    </p:spTree>
    <p:extLst>
      <p:ext uri="{BB962C8B-B14F-4D97-AF65-F5344CB8AC3E}">
        <p14:creationId xmlns:p14="http://schemas.microsoft.com/office/powerpoint/2010/main" val="633613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1045</Words>
  <Application>Microsoft Macintosh PowerPoint</Application>
  <PresentationFormat>Widescreen</PresentationFormat>
  <Paragraphs>252</Paragraphs>
  <Slides>49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Osaka</vt:lpstr>
      <vt:lpstr>ヒラギノ角ゴ Pro W3</vt:lpstr>
      <vt:lpstr>Arial</vt:lpstr>
      <vt:lpstr>Calibri</vt:lpstr>
      <vt:lpstr>Calibri Light</vt:lpstr>
      <vt:lpstr>Cambria Math</vt:lpstr>
      <vt:lpstr>Helvetica</vt:lpstr>
      <vt:lpstr>Times</vt:lpstr>
      <vt:lpstr>Wingdings</vt:lpstr>
      <vt:lpstr>Office Theme</vt:lpstr>
      <vt:lpstr>Equation</vt:lpstr>
      <vt:lpstr>Reconnection and dynamo  in the laboratory</vt:lpstr>
      <vt:lpstr>Outline</vt:lpstr>
      <vt:lpstr>Reconnection in axisymmetric tori</vt:lpstr>
      <vt:lpstr>Helical B-lines and magnetic surfaces</vt:lpstr>
      <vt:lpstr>Measure of twist of field lines</vt:lpstr>
      <vt:lpstr>Where does reconnection occur in a torus?</vt:lpstr>
      <vt:lpstr>Where does reconnection occur in a torus?</vt:lpstr>
      <vt:lpstr>Plot the reconnecting component of B</vt:lpstr>
      <vt:lpstr>Magnetic surfaces break into islands</vt:lpstr>
      <vt:lpstr>Islands also observed in MHD computation</vt:lpstr>
      <vt:lpstr>Evolution of reconnection at q = 1 surface</vt:lpstr>
      <vt:lpstr>Kadomtsev model of reconnection at q = 1 surface</vt:lpstr>
      <vt:lpstr>The temperature reduction (energy transport) is observed</vt:lpstr>
      <vt:lpstr>Island structure observed in 2D temperature measurements</vt:lpstr>
      <vt:lpstr>Instability observed to grow prior to reconnection event</vt:lpstr>
      <vt:lpstr>But, q(r=0) does NOT always rise to unity</vt:lpstr>
      <vt:lpstr>Axisymmetric tori vary in the strength of reconnection </vt:lpstr>
      <vt:lpstr>PowerPoint Presentation</vt:lpstr>
      <vt:lpstr>RFP facilities</vt:lpstr>
      <vt:lpstr>PowerPoint Presentation</vt:lpstr>
      <vt:lpstr>Reconnection: multiple tearing modes</vt:lpstr>
      <vt:lpstr>The many tearing modes interact nonlinearly</vt:lpstr>
      <vt:lpstr>PowerPoint Presentation</vt:lpstr>
      <vt:lpstr>The observed dynamo effect</vt:lpstr>
      <vt:lpstr>Other mechanisms for current generation</vt:lpstr>
      <vt:lpstr>PowerPoint Presentation</vt:lpstr>
      <vt:lpstr>MHD computation of field lines in presence of multiple tearing instabilities</vt:lpstr>
      <vt:lpstr>PowerPoint Presentation</vt:lpstr>
      <vt:lpstr>Momentum transport</vt:lpstr>
      <vt:lpstr>Momentum transport</vt:lpstr>
      <vt:lpstr>PowerPoint Presentation</vt:lpstr>
      <vt:lpstr>Explanation of ion heating</vt:lpstr>
      <vt:lpstr>Control of reconnection and MSO</vt:lpstr>
      <vt:lpstr>PowerPoint Presentation</vt:lpstr>
      <vt:lpstr>Reconnection and ion heating suppressed</vt:lpstr>
      <vt:lpstr>The dynamo disappears</vt:lpstr>
      <vt:lpstr>Magnetic chaos and energy transport reduced</vt:lpstr>
      <vt:lpstr>Basic reconnection experiments </vt:lpstr>
      <vt:lpstr>PowerPoint Presentation</vt:lpstr>
      <vt:lpstr>Magnetic Reconnection Experiment (MRX)</vt:lpstr>
      <vt:lpstr>PowerPoint Presentation</vt:lpstr>
      <vt:lpstr>PowerPoint Presentation</vt:lpstr>
      <vt:lpstr>PowerPoint Presentation</vt:lpstr>
      <vt:lpstr>Measured transition from MHD to two-fluid regime</vt:lpstr>
      <vt:lpstr>Observe field structure predicted by Hall effect (quadrupolar)</vt:lpstr>
      <vt:lpstr>PowerPoint Presentation</vt:lpstr>
      <vt:lpstr>plasma merging device (Tokyo)</vt:lpstr>
      <vt:lpstr>PowerPoint Presentation</vt:lpstr>
      <vt:lpstr>More experiments possibly for Friday lecture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Reconnection and dynamo in the laboratory</dc:title>
  <dc:creator>Stewart Prager</dc:creator>
  <cp:lastModifiedBy>Stewart Prager</cp:lastModifiedBy>
  <cp:revision>69</cp:revision>
  <dcterms:created xsi:type="dcterms:W3CDTF">2018-07-27T17:43:53Z</dcterms:created>
  <dcterms:modified xsi:type="dcterms:W3CDTF">2018-08-14T01:58:29Z</dcterms:modified>
</cp:coreProperties>
</file>